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Lst>
  <p:notesMasterIdLst>
    <p:notesMasterId r:id="rId5"/>
  </p:notesMasterIdLst>
  <p:handoutMasterIdLst>
    <p:handoutMasterId r:id="rId24"/>
  </p:handoutMasterIdLst>
  <p:sldIdLst>
    <p:sldId id="260" r:id="rId4"/>
    <p:sldId id="353" r:id="rId6"/>
    <p:sldId id="338" r:id="rId7"/>
    <p:sldId id="367" r:id="rId8"/>
    <p:sldId id="339" r:id="rId9"/>
    <p:sldId id="340" r:id="rId10"/>
    <p:sldId id="368" r:id="rId11"/>
    <p:sldId id="369" r:id="rId12"/>
    <p:sldId id="370" r:id="rId13"/>
    <p:sldId id="371" r:id="rId14"/>
    <p:sldId id="372" r:id="rId15"/>
    <p:sldId id="373" r:id="rId16"/>
    <p:sldId id="374" r:id="rId17"/>
    <p:sldId id="375" r:id="rId18"/>
    <p:sldId id="376" r:id="rId19"/>
    <p:sldId id="377" r:id="rId20"/>
    <p:sldId id="378" r:id="rId21"/>
    <p:sldId id="379" r:id="rId22"/>
    <p:sldId id="308" r:id="rId23"/>
  </p:sldIdLst>
  <p:sldSz cx="12192000" cy="6858000"/>
  <p:notesSz cx="10234295" cy="7103745"/>
  <p:custDataLst>
    <p:tags r:id="rId29"/>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5pPr>
    <a:lvl6pPr marL="22860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6pPr>
    <a:lvl7pPr marL="27432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7pPr>
    <a:lvl8pPr marL="32004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8pPr>
    <a:lvl9pPr marL="36576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 lastIdx="0" clrIdx="1"/>
  <p:cmAuthor id="2" name="张斌"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990000"/>
    <a:srgbClr val="FF8D41"/>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8" autoAdjust="0"/>
    <p:restoredTop sz="94660" autoAdjust="0"/>
  </p:normalViewPr>
  <p:slideViewPr>
    <p:cSldViewPr snapToGrid="0">
      <p:cViewPr varScale="1">
        <p:scale>
          <a:sx n="104" d="100"/>
          <a:sy n="104" d="100"/>
        </p:scale>
        <p:origin x="948" y="72"/>
      </p:cViewPr>
      <p:guideLst>
        <p:guide orient="horz" pos="2162"/>
        <p:guide pos="3845"/>
      </p:guideLst>
    </p:cSldViewPr>
  </p:slideViewPr>
  <p:notesTextViewPr>
    <p:cViewPr>
      <p:scale>
        <a:sx n="3" d="2"/>
        <a:sy n="3" d="2"/>
      </p:scale>
      <p:origin x="0" y="0"/>
    </p:cViewPr>
  </p:notesTextViewPr>
  <p:gridSpacing cx="71999" cy="71999"/>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9" Type="http://schemas.openxmlformats.org/officeDocument/2006/relationships/tags" Target="tags/tag4.xml"/><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433888" cy="355600"/>
          </a:xfrm>
          <a:prstGeom prst="rect">
            <a:avLst/>
          </a:prstGeom>
        </p:spPr>
        <p:txBody>
          <a:bodyPr vert="horz" lIns="91440" tIns="45720" rIns="91440" bIns="45720" rtlCol="0"/>
          <a:lstStyle>
            <a:lvl1pPr algn="l" fontAlgn="auto">
              <a:defRPr sz="1660" noProof="1"/>
            </a:lvl1pPr>
          </a:lstStyle>
          <a:p>
            <a:endParaRPr lang="zh-CN" altLang="en-US"/>
          </a:p>
        </p:txBody>
      </p:sp>
      <p:sp>
        <p:nvSpPr>
          <p:cNvPr id="3" name="日期占位符 2"/>
          <p:cNvSpPr>
            <a:spLocks noGrp="1"/>
          </p:cNvSpPr>
          <p:nvPr>
            <p:ph type="dt" sz="quarter" idx="1"/>
          </p:nvPr>
        </p:nvSpPr>
        <p:spPr>
          <a:xfrm>
            <a:off x="5797550" y="0"/>
            <a:ext cx="4433888" cy="355600"/>
          </a:xfrm>
          <a:prstGeom prst="rect">
            <a:avLst/>
          </a:prstGeom>
        </p:spPr>
        <p:txBody>
          <a:bodyPr vert="horz" lIns="91440" tIns="45720" rIns="91440" bIns="45720" rtlCol="0"/>
          <a:lstStyle>
            <a:lvl1pPr algn="r" fontAlgn="auto">
              <a:defRPr sz="1245" noProof="1" smtClean="0">
                <a:latin typeface="+mn-lt"/>
                <a:ea typeface="+mn-ea"/>
              </a:defRPr>
            </a:lvl1pPr>
          </a:lstStyle>
          <a:p>
            <a:fld id="{0F9B84EA-7D68-4D60-9CB1-D50884785D1C}" type="datetimeFigureOut">
              <a:rPr lang="zh-CN" altLang="en-US"/>
            </a:fld>
            <a:endParaRPr lang="zh-CN" altLang="en-US" sz="1660">
              <a:latin typeface="Arial" panose="020B0604020202020204" pitchFamily="34" charset="0"/>
              <a:ea typeface="黑体" panose="02010609060101010101" pitchFamily="49" charset="-122"/>
            </a:endParaRPr>
          </a:p>
        </p:txBody>
      </p:sp>
      <p:sp>
        <p:nvSpPr>
          <p:cNvPr id="4" name="页脚占位符 3"/>
          <p:cNvSpPr>
            <a:spLocks noGrp="1"/>
          </p:cNvSpPr>
          <p:nvPr>
            <p:ph type="ftr" sz="quarter" idx="2"/>
          </p:nvPr>
        </p:nvSpPr>
        <p:spPr>
          <a:xfrm>
            <a:off x="0" y="6746875"/>
            <a:ext cx="4433888" cy="357188"/>
          </a:xfrm>
          <a:prstGeom prst="rect">
            <a:avLst/>
          </a:prstGeom>
        </p:spPr>
        <p:txBody>
          <a:bodyPr vert="horz" lIns="91440" tIns="45720" rIns="91440" bIns="45720" rtlCol="0" anchor="b"/>
          <a:lstStyle>
            <a:lvl1pPr algn="l" fontAlgn="auto">
              <a:defRPr sz="1660" noProof="1"/>
            </a:lvl1pPr>
          </a:lstStyle>
          <a:p>
            <a:endParaRPr lang="zh-CN" altLang="en-US"/>
          </a:p>
        </p:txBody>
      </p:sp>
      <p:sp>
        <p:nvSpPr>
          <p:cNvPr id="5" name="灯片编号占位符 4"/>
          <p:cNvSpPr>
            <a:spLocks noGrp="1"/>
          </p:cNvSpPr>
          <p:nvPr>
            <p:ph type="sldNum" sz="quarter" idx="3"/>
          </p:nvPr>
        </p:nvSpPr>
        <p:spPr>
          <a:xfrm>
            <a:off x="5797550" y="6746875"/>
            <a:ext cx="4433888" cy="357188"/>
          </a:xfrm>
          <a:prstGeom prst="rect">
            <a:avLst/>
          </a:prstGeom>
        </p:spPr>
        <p:txBody>
          <a:bodyPr vert="horz" wrap="square" lIns="91440" tIns="45720" rIns="91440" bIns="45720" numCol="1" anchor="b" anchorCtr="0" compatLnSpc="1"/>
          <a:lstStyle>
            <a:lvl1pPr algn="r">
              <a:defRPr sz="1200">
                <a:ea typeface="宋体" panose="02010600030101010101" pitchFamily="2" charset="-122"/>
              </a:defRPr>
            </a:lvl1pPr>
          </a:lstStyle>
          <a:p>
            <a:fld id="{D8F26655-0D40-4C77-9BFB-6EA8BCAB8A80}" type="slidenum">
              <a:rPr lang="zh-CN" altLang="en-US"/>
            </a:fld>
            <a:endParaRPr lang="zh-CN" altLang="en-US" sz="1600">
              <a:ea typeface="黑体" panose="02010609060101010101" pitchFamily="49"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433888" cy="355600"/>
          </a:xfrm>
          <a:prstGeom prst="rect">
            <a:avLst/>
          </a:prstGeom>
        </p:spPr>
        <p:txBody>
          <a:bodyPr vert="horz" lIns="91440" tIns="45720" rIns="91440" bIns="45720" rtlCol="0"/>
          <a:lstStyle>
            <a:lvl1pPr algn="l" fontAlgn="auto">
              <a:defRPr sz="1200" noProof="1"/>
            </a:lvl1pPr>
          </a:lstStyle>
          <a:p>
            <a:endParaRPr lang="zh-CN" altLang="en-US"/>
          </a:p>
        </p:txBody>
      </p:sp>
      <p:sp>
        <p:nvSpPr>
          <p:cNvPr id="3" name="日期占位符 2"/>
          <p:cNvSpPr>
            <a:spLocks noGrp="1"/>
          </p:cNvSpPr>
          <p:nvPr>
            <p:ph type="dt" idx="1"/>
          </p:nvPr>
        </p:nvSpPr>
        <p:spPr>
          <a:xfrm>
            <a:off x="5797550" y="0"/>
            <a:ext cx="4433888" cy="355600"/>
          </a:xfrm>
          <a:prstGeom prst="rect">
            <a:avLst/>
          </a:prstGeom>
        </p:spPr>
        <p:txBody>
          <a:bodyPr vert="horz" lIns="91440" tIns="45720" rIns="91440" bIns="45720" rtlCol="0"/>
          <a:lstStyle>
            <a:lvl1pPr algn="r" fontAlgn="auto">
              <a:defRPr sz="1200" noProof="1" smtClean="0">
                <a:latin typeface="+mn-lt"/>
                <a:ea typeface="+mn-ea"/>
              </a:defRPr>
            </a:lvl1pPr>
          </a:lstStyle>
          <a:p>
            <a:fld id="{D6C8D182-E4C8-4120-9249-FC9774456FFA}" type="datetimeFigureOut">
              <a:rPr lang="zh-CN" altLang="en-US"/>
            </a:fld>
            <a:endParaRPr lang="zh-CN" altLang="en-US">
              <a:latin typeface="Arial" panose="020B0604020202020204" pitchFamily="34" charset="0"/>
              <a:ea typeface="黑体" panose="02010609060101010101" pitchFamily="49" charset="-122"/>
            </a:endParaRPr>
          </a:p>
        </p:txBody>
      </p:sp>
      <p:sp>
        <p:nvSpPr>
          <p:cNvPr id="20484" name="幻灯片图像占位符 3"/>
          <p:cNvSpPr>
            <a:spLocks noGrp="1" noRot="1" noChangeAspect="1" noChangeArrowheads="1"/>
          </p:cNvSpPr>
          <p:nvPr>
            <p:ph type="sldImg" idx="4294967295"/>
          </p:nvPr>
        </p:nvSpPr>
        <p:spPr bwMode="auto">
          <a:xfrm>
            <a:off x="2987675" y="887413"/>
            <a:ext cx="4262438" cy="2398712"/>
          </a:xfrm>
          <a:prstGeom prst="rect">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sp>
      <p:sp>
        <p:nvSpPr>
          <p:cNvPr id="20485" name="备注占位符 4"/>
          <p:cNvSpPr>
            <a:spLocks noGrp="1" noChangeArrowheads="1"/>
          </p:cNvSpPr>
          <p:nvPr>
            <p:ph type="body" sz="quarter" idx="9"/>
          </p:nvPr>
        </p:nvSpPr>
        <p:spPr bwMode="auto">
          <a:xfrm>
            <a:off x="1023938" y="3419475"/>
            <a:ext cx="8188325"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6748463"/>
            <a:ext cx="4433888" cy="355600"/>
          </a:xfrm>
          <a:prstGeom prst="rect">
            <a:avLst/>
          </a:prstGeom>
        </p:spPr>
        <p:txBody>
          <a:bodyPr vert="horz" lIns="91440" tIns="45720" rIns="91440" bIns="45720" rtlCol="0" anchor="b"/>
          <a:lstStyle>
            <a:lvl1pPr algn="l" fontAlgn="auto">
              <a:defRPr sz="1200" noProof="1"/>
            </a:lvl1pPr>
          </a:lstStyle>
          <a:p>
            <a:endParaRPr lang="zh-CN" altLang="en-US"/>
          </a:p>
        </p:txBody>
      </p:sp>
      <p:sp>
        <p:nvSpPr>
          <p:cNvPr id="7" name="灯片编号占位符 6"/>
          <p:cNvSpPr>
            <a:spLocks noGrp="1"/>
          </p:cNvSpPr>
          <p:nvPr>
            <p:ph type="sldNum" sz="quarter" idx="5"/>
          </p:nvPr>
        </p:nvSpPr>
        <p:spPr>
          <a:xfrm>
            <a:off x="5797550" y="6748463"/>
            <a:ext cx="4433888" cy="355600"/>
          </a:xfrm>
          <a:prstGeom prst="rect">
            <a:avLst/>
          </a:prstGeom>
        </p:spPr>
        <p:txBody>
          <a:bodyPr vert="horz" wrap="square" lIns="91440" tIns="45720" rIns="91440" bIns="45720" numCol="1" anchor="b" anchorCtr="0" compatLnSpc="1"/>
          <a:lstStyle>
            <a:lvl1pPr algn="r">
              <a:defRPr sz="1200">
                <a:latin typeface="微软雅黑" panose="020B0503020204020204" pitchFamily="34" charset="-122"/>
                <a:ea typeface="微软雅黑" panose="020B0503020204020204" pitchFamily="34" charset="-122"/>
              </a:defRPr>
            </a:lvl1pPr>
          </a:lstStyle>
          <a:p>
            <a:fld id="{ADEEEEFF-8442-41B1-A2A0-C8B936EB7098}" type="slidenum">
              <a:rPr lang="zh-CN" altLang="en-US"/>
            </a:fld>
            <a:endParaRPr lang="zh-CN" altLang="en-US">
              <a:latin typeface="Arial" panose="020B0604020202020204" pitchFamily="34" charset="0"/>
              <a:ea typeface="黑体" panose="02010609060101010101" pitchFamily="49" charset="-122"/>
            </a:endParaRPr>
          </a:p>
        </p:txBody>
      </p:sp>
    </p:spTree>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ChangeArrowheads="1"/>
          </p:cNvSpPr>
          <p:nvPr>
            <p:ph type="sldImg" idx="4294967295"/>
          </p:nvPr>
        </p:nvSpPr>
        <p:spPr>
          <a:ln>
            <a:miter lim="800000"/>
          </a:ln>
        </p:spPr>
      </p:sp>
      <p:sp>
        <p:nvSpPr>
          <p:cNvPr id="22530" name="文本占位符 2"/>
          <p:cNvSpPr>
            <a:spLocks noGrp="1" noChangeArrowheads="1"/>
          </p:cNvSpPr>
          <p:nvPr>
            <p:ph type="body" idx="4294967295"/>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dirty="0" err="1">
              <a:solidFill>
                <a:srgbClr val="FF0000"/>
              </a:solidFill>
              <a:cs typeface="+mn-ea"/>
              <a:sym typeface="+mn-l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dirty="0" err="1">
              <a:solidFill>
                <a:srgbClr val="FF0000"/>
              </a:solidFill>
              <a:cs typeface="+mn-ea"/>
              <a:sym typeface="+mn-l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dirty="0" err="1">
              <a:solidFill>
                <a:srgbClr val="FF0000"/>
              </a:solidFill>
              <a:cs typeface="+mn-ea"/>
              <a:sym typeface="+mn-l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ChangeArrowheads="1"/>
          </p:cNvSpPr>
          <p:nvPr>
            <p:ph type="sldImg" idx="4294967295"/>
          </p:nvPr>
        </p:nvSpPr>
        <p:spPr>
          <a:ln>
            <a:miter lim="800000"/>
          </a:ln>
        </p:spPr>
      </p:sp>
      <p:sp>
        <p:nvSpPr>
          <p:cNvPr id="22530" name="文本占位符 2"/>
          <p:cNvSpPr>
            <a:spLocks noGrp="1" noChangeArrowheads="1"/>
          </p:cNvSpPr>
          <p:nvPr>
            <p:ph type="body" idx="4294967295"/>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p:sp>
      <p:sp>
        <p:nvSpPr>
          <p:cNvPr id="17410" name="备注占位符 2"/>
          <p:cNvSpPr>
            <a:spLocks noGrp="1"/>
          </p:cNvSpPr>
          <p:nvPr>
            <p:ph type="body"/>
          </p:nvPr>
        </p:nvSpPr>
        <p:spPr/>
        <p:txBody>
          <a:bodyPr lIns="91440" tIns="45720" rIns="91440" bIns="45720" anchor="t" anchorCtr="0"/>
          <a:lstStyle/>
          <a:p>
            <a:pPr lvl="0"/>
            <a:endParaRPr lang="zh-CN" altLang="en-US"/>
          </a:p>
        </p:txBody>
      </p:sp>
      <p:sp>
        <p:nvSpPr>
          <p:cNvPr id="17411" name="灯片编号占位符 3"/>
          <p:cNvSpPr>
            <a:spLocks noGrp="1"/>
          </p:cNvSpPr>
          <p:nvPr>
            <p:ph type="sldNum" sz="quarter"/>
          </p:nvPr>
        </p:nvSpPr>
        <p:spPr>
          <a:xfrm>
            <a:off x="4024313" y="9721850"/>
            <a:ext cx="3078162" cy="512763"/>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微软雅黑" panose="020B0503020204020204" pitchFamily="34" charset="-122"/>
                <a:ea typeface="微软雅黑" panose="020B0503020204020204" pitchFamily="34" charset="-122"/>
              </a:rPr>
            </a:fld>
            <a:endParaRPr lang="zh-CN" altLang="en-US" sz="1200">
              <a:latin typeface="微软雅黑" panose="020B0503020204020204" pitchFamily="34" charset="-122"/>
              <a:ea typeface="微软雅黑" panose="020B0503020204020204" pitchFamily="3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dirty="0" err="1">
              <a:solidFill>
                <a:srgbClr val="FF0000"/>
              </a:solidFill>
              <a:cs typeface="+mn-ea"/>
              <a:sym typeface="+mn-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dirty="0" err="1">
              <a:solidFill>
                <a:srgbClr val="FF0000"/>
              </a:solidFill>
              <a:cs typeface="+mn-ea"/>
              <a:sym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与封底">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82D195D4-CC67-4945-BAA7-E9283FE85405}"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E940C715-49A1-4BC7-81B0-595DC1EC2B10}"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40A4CBDF-326A-4211-BAC3-A3115D41A1A6}"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3412D256-D2D0-4BF5-994D-64FA3BC309CA}"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D43DF043-734B-4EFB-B839-703A8A1380F8}"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8C0A9617-D201-46D1-BC54-AF8F093484B9}"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endParaRPr lang="zh-CN" altLang="en-US" noProof="1"/>
          </a:p>
        </p:txBody>
      </p:sp>
      <p:sp>
        <p:nvSpPr>
          <p:cNvPr id="4"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5" name="Rectangle 5"/>
          <p:cNvSpPr>
            <a:spLocks noGrp="1"/>
          </p:cNvSpPr>
          <p:nvPr>
            <p:ph type="ftr" sz="quarter" idx="11"/>
          </p:nvPr>
        </p:nvSpPr>
        <p:spPr/>
        <p:txBody>
          <a:bodyPr/>
          <a:lstStyle>
            <a:lvl1pPr>
              <a:defRPr/>
            </a:lvl1pPr>
          </a:lstStyle>
          <a:p>
            <a:endParaRPr lang="zh-CN" altLang="en-US"/>
          </a:p>
        </p:txBody>
      </p:sp>
      <p:sp>
        <p:nvSpPr>
          <p:cNvPr id="6" name="Rectangle 6"/>
          <p:cNvSpPr>
            <a:spLocks noGrp="1"/>
          </p:cNvSpPr>
          <p:nvPr>
            <p:ph type="sldNum" sz="quarter" idx="12"/>
          </p:nvPr>
        </p:nvSpPr>
        <p:spPr/>
        <p:txBody>
          <a:bodyPr/>
          <a:lstStyle>
            <a:lvl1pPr>
              <a:defRPr/>
            </a:lvl1pPr>
          </a:lstStyle>
          <a:p>
            <a:fld id="{00D8A528-FC7A-41A8-9252-14528D677CBE}"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5" name="Rectangle 5"/>
          <p:cNvSpPr>
            <a:spLocks noGrp="1"/>
          </p:cNvSpPr>
          <p:nvPr>
            <p:ph type="ftr" sz="quarter" idx="11"/>
          </p:nvPr>
        </p:nvSpPr>
        <p:spPr/>
        <p:txBody>
          <a:bodyPr/>
          <a:lstStyle>
            <a:lvl1pPr>
              <a:defRPr/>
            </a:lvl1pPr>
          </a:lstStyle>
          <a:p>
            <a:endParaRPr lang="zh-CN" altLang="en-US"/>
          </a:p>
        </p:txBody>
      </p:sp>
      <p:sp>
        <p:nvSpPr>
          <p:cNvPr id="6" name="Rectangle 6"/>
          <p:cNvSpPr>
            <a:spLocks noGrp="1"/>
          </p:cNvSpPr>
          <p:nvPr>
            <p:ph type="sldNum" sz="quarter" idx="12"/>
          </p:nvPr>
        </p:nvSpPr>
        <p:spPr/>
        <p:txBody>
          <a:bodyPr/>
          <a:lstStyle>
            <a:lvl1pPr>
              <a:defRPr/>
            </a:lvl1pPr>
          </a:lstStyle>
          <a:p>
            <a:fld id="{E48450F3-15AB-48DF-80E4-B5E929C5F495}"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endParaRPr lang="zh-CN" altLang="en-US" noProof="1"/>
          </a:p>
        </p:txBody>
      </p:sp>
      <p:sp>
        <p:nvSpPr>
          <p:cNvPr id="4"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5" name="Rectangle 5"/>
          <p:cNvSpPr>
            <a:spLocks noGrp="1"/>
          </p:cNvSpPr>
          <p:nvPr>
            <p:ph type="ftr" sz="quarter" idx="11"/>
          </p:nvPr>
        </p:nvSpPr>
        <p:spPr/>
        <p:txBody>
          <a:bodyPr/>
          <a:lstStyle>
            <a:lvl1pPr>
              <a:defRPr/>
            </a:lvl1pPr>
          </a:lstStyle>
          <a:p>
            <a:endParaRPr lang="zh-CN" altLang="en-US"/>
          </a:p>
        </p:txBody>
      </p:sp>
      <p:sp>
        <p:nvSpPr>
          <p:cNvPr id="6" name="Rectangle 6"/>
          <p:cNvSpPr>
            <a:spLocks noGrp="1"/>
          </p:cNvSpPr>
          <p:nvPr>
            <p:ph type="sldNum" sz="quarter" idx="12"/>
          </p:nvPr>
        </p:nvSpPr>
        <p:spPr/>
        <p:txBody>
          <a:bodyPr/>
          <a:lstStyle>
            <a:lvl1pPr>
              <a:defRPr/>
            </a:lvl1pPr>
          </a:lstStyle>
          <a:p>
            <a:fld id="{70150306-C843-4C66-9A33-887E5A472EFE}"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609600" y="1600200"/>
            <a:ext cx="5376672" cy="4525963"/>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205728" y="1600200"/>
            <a:ext cx="5376672" cy="4525963"/>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6" name="Rectangle 5"/>
          <p:cNvSpPr>
            <a:spLocks noGrp="1"/>
          </p:cNvSpPr>
          <p:nvPr>
            <p:ph type="ftr" sz="quarter" idx="11"/>
          </p:nvPr>
        </p:nvSpPr>
        <p:spPr/>
        <p:txBody>
          <a:bodyPr/>
          <a:lstStyle>
            <a:lvl1pPr>
              <a:defRPr/>
            </a:lvl1pPr>
          </a:lstStyle>
          <a:p>
            <a:endParaRPr lang="zh-CN" altLang="en-US"/>
          </a:p>
        </p:txBody>
      </p:sp>
      <p:sp>
        <p:nvSpPr>
          <p:cNvPr id="7" name="Rectangle 6"/>
          <p:cNvSpPr>
            <a:spLocks noGrp="1"/>
          </p:cNvSpPr>
          <p:nvPr>
            <p:ph type="sldNum" sz="quarter" idx="12"/>
          </p:nvPr>
        </p:nvSpPr>
        <p:spPr/>
        <p:txBody>
          <a:bodyPr/>
          <a:lstStyle>
            <a:lvl1pPr>
              <a:defRPr/>
            </a:lvl1pPr>
          </a:lstStyle>
          <a:p>
            <a:fld id="{ADBB3BE6-029B-42A4-AB60-56C4504F9C18}"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1186775" y="1778438"/>
            <a:ext cx="4873575"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1186775" y="2665379"/>
            <a:ext cx="4873575" cy="352428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256939" y="1778438"/>
            <a:ext cx="4897576"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256939" y="2665379"/>
            <a:ext cx="4897576" cy="352428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8" name="Rectangle 5"/>
          <p:cNvSpPr>
            <a:spLocks noGrp="1"/>
          </p:cNvSpPr>
          <p:nvPr>
            <p:ph type="ftr" sz="quarter" idx="11"/>
          </p:nvPr>
        </p:nvSpPr>
        <p:spPr/>
        <p:txBody>
          <a:bodyPr/>
          <a:lstStyle>
            <a:lvl1pPr>
              <a:defRPr/>
            </a:lvl1pPr>
          </a:lstStyle>
          <a:p>
            <a:endParaRPr lang="zh-CN" altLang="en-US"/>
          </a:p>
        </p:txBody>
      </p:sp>
      <p:sp>
        <p:nvSpPr>
          <p:cNvPr id="9" name="Rectangle 6"/>
          <p:cNvSpPr>
            <a:spLocks noGrp="1"/>
          </p:cNvSpPr>
          <p:nvPr>
            <p:ph type="sldNum" sz="quarter" idx="12"/>
          </p:nvPr>
        </p:nvSpPr>
        <p:spPr/>
        <p:txBody>
          <a:bodyPr/>
          <a:lstStyle>
            <a:lvl1pPr>
              <a:defRPr/>
            </a:lvl1pPr>
          </a:lstStyle>
          <a:p>
            <a:fld id="{47AA4A27-0E47-4B11-9F9F-8AD67F86047F}"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 name="日期占位符 2"/>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3"/>
          <p:cNvSpPr>
            <a:spLocks noGrp="1"/>
          </p:cNvSpPr>
          <p:nvPr>
            <p:ph type="ftr" sz="quarter" idx="11"/>
          </p:nvPr>
        </p:nvSpPr>
        <p:spPr/>
        <p:txBody>
          <a:bodyPr/>
          <a:lstStyle>
            <a:lvl1pPr>
              <a:defRPr/>
            </a:lvl1pPr>
          </a:lstStyle>
          <a:p>
            <a:endParaRPr lang="zh-CN" altLang="en-US"/>
          </a:p>
        </p:txBody>
      </p:sp>
      <p:sp>
        <p:nvSpPr>
          <p:cNvPr id="5" name="灯片编号占位符 4"/>
          <p:cNvSpPr>
            <a:spLocks noGrp="1"/>
          </p:cNvSpPr>
          <p:nvPr>
            <p:ph type="sldNum" sz="quarter" idx="12"/>
          </p:nvPr>
        </p:nvSpPr>
        <p:spPr/>
        <p:txBody>
          <a:bodyPr/>
          <a:lstStyle>
            <a:lvl1pPr>
              <a:defRPr/>
            </a:lvl1pPr>
          </a:lstStyle>
          <a:p>
            <a:fld id="{2E335F06-8D33-4D11-8C7E-3A39E8B0ADC8}"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Rectangle 5"/>
          <p:cNvSpPr>
            <a:spLocks noGrp="1"/>
          </p:cNvSpPr>
          <p:nvPr>
            <p:ph type="ftr" sz="quarter" idx="11"/>
          </p:nvPr>
        </p:nvSpPr>
        <p:spPr/>
        <p:txBody>
          <a:bodyPr/>
          <a:lstStyle>
            <a:lvl1pPr>
              <a:defRPr/>
            </a:lvl1pPr>
          </a:lstStyle>
          <a:p>
            <a:endParaRPr lang="zh-CN" altLang="en-US"/>
          </a:p>
        </p:txBody>
      </p:sp>
      <p:sp>
        <p:nvSpPr>
          <p:cNvPr id="5" name="Rectangle 6"/>
          <p:cNvSpPr>
            <a:spLocks noGrp="1"/>
          </p:cNvSpPr>
          <p:nvPr>
            <p:ph type="sldNum" sz="quarter" idx="12"/>
          </p:nvPr>
        </p:nvSpPr>
        <p:spPr/>
        <p:txBody>
          <a:bodyPr/>
          <a:lstStyle>
            <a:lvl1pPr>
              <a:defRPr/>
            </a:lvl1pPr>
          </a:lstStyle>
          <a:p>
            <a:fld id="{A31058B9-411B-4CAE-8A09-E3589B6F04D4}"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3" name="Rectangle 5"/>
          <p:cNvSpPr>
            <a:spLocks noGrp="1"/>
          </p:cNvSpPr>
          <p:nvPr>
            <p:ph type="ftr" sz="quarter" idx="11"/>
          </p:nvPr>
        </p:nvSpPr>
        <p:spPr/>
        <p:txBody>
          <a:bodyPr/>
          <a:lstStyle>
            <a:lvl1pPr>
              <a:defRPr/>
            </a:lvl1pPr>
          </a:lstStyle>
          <a:p>
            <a:endParaRPr lang="zh-CN" altLang="en-US"/>
          </a:p>
        </p:txBody>
      </p:sp>
      <p:sp>
        <p:nvSpPr>
          <p:cNvPr id="4" name="Rectangle 6"/>
          <p:cNvSpPr>
            <a:spLocks noGrp="1"/>
          </p:cNvSpPr>
          <p:nvPr>
            <p:ph type="sldNum" sz="quarter" idx="12"/>
          </p:nvPr>
        </p:nvSpPr>
        <p:spPr/>
        <p:txBody>
          <a:bodyPr/>
          <a:lstStyle>
            <a:lvl1pPr>
              <a:defRPr/>
            </a:lvl1pPr>
          </a:lstStyle>
          <a:p>
            <a:fld id="{DFDA3B45-939B-4A1C-8BBA-2CEB9C440B2D}"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5"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6" name="Rectangle 5"/>
          <p:cNvSpPr>
            <a:spLocks noGrp="1"/>
          </p:cNvSpPr>
          <p:nvPr>
            <p:ph type="ftr" sz="quarter" idx="11"/>
          </p:nvPr>
        </p:nvSpPr>
        <p:spPr/>
        <p:txBody>
          <a:bodyPr/>
          <a:lstStyle>
            <a:lvl1pPr>
              <a:defRPr/>
            </a:lvl1pPr>
          </a:lstStyle>
          <a:p>
            <a:endParaRPr lang="zh-CN" altLang="en-US"/>
          </a:p>
        </p:txBody>
      </p:sp>
      <p:sp>
        <p:nvSpPr>
          <p:cNvPr id="7" name="Rectangle 6"/>
          <p:cNvSpPr>
            <a:spLocks noGrp="1"/>
          </p:cNvSpPr>
          <p:nvPr>
            <p:ph type="sldNum" sz="quarter" idx="12"/>
          </p:nvPr>
        </p:nvSpPr>
        <p:spPr/>
        <p:txBody>
          <a:bodyPr/>
          <a:lstStyle>
            <a:lvl1pPr>
              <a:defRPr/>
            </a:lvl1pPr>
          </a:lstStyle>
          <a:p>
            <a:fld id="{00448D88-F1E7-49FB-AAC3-1BFB8061E42D}"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a:t>单击此处编辑母版文本样式</a:t>
            </a:r>
            <a:endParaRPr lang="zh-CN" altLang="en-US" noProof="1"/>
          </a:p>
        </p:txBody>
      </p:sp>
      <p:sp>
        <p:nvSpPr>
          <p:cNvPr id="5"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6" name="Rectangle 5"/>
          <p:cNvSpPr>
            <a:spLocks noGrp="1"/>
          </p:cNvSpPr>
          <p:nvPr>
            <p:ph type="ftr" sz="quarter" idx="11"/>
          </p:nvPr>
        </p:nvSpPr>
        <p:spPr/>
        <p:txBody>
          <a:bodyPr/>
          <a:lstStyle>
            <a:lvl1pPr>
              <a:defRPr/>
            </a:lvl1pPr>
          </a:lstStyle>
          <a:p>
            <a:endParaRPr lang="zh-CN" altLang="en-US"/>
          </a:p>
        </p:txBody>
      </p:sp>
      <p:sp>
        <p:nvSpPr>
          <p:cNvPr id="7" name="Rectangle 6"/>
          <p:cNvSpPr>
            <a:spLocks noGrp="1"/>
          </p:cNvSpPr>
          <p:nvPr>
            <p:ph type="sldNum" sz="quarter" idx="12"/>
          </p:nvPr>
        </p:nvSpPr>
        <p:spPr/>
        <p:txBody>
          <a:bodyPr/>
          <a:lstStyle>
            <a:lvl1pPr>
              <a:defRPr/>
            </a:lvl1pPr>
          </a:lstStyle>
          <a:p>
            <a:fld id="{CB7B2DBC-D077-424D-93BD-6793826DF03A}"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5" name="Rectangle 5"/>
          <p:cNvSpPr>
            <a:spLocks noGrp="1"/>
          </p:cNvSpPr>
          <p:nvPr>
            <p:ph type="ftr" sz="quarter" idx="11"/>
          </p:nvPr>
        </p:nvSpPr>
        <p:spPr/>
        <p:txBody>
          <a:bodyPr/>
          <a:lstStyle>
            <a:lvl1pPr>
              <a:defRPr/>
            </a:lvl1pPr>
          </a:lstStyle>
          <a:p>
            <a:endParaRPr lang="zh-CN" altLang="en-US"/>
          </a:p>
        </p:txBody>
      </p:sp>
      <p:sp>
        <p:nvSpPr>
          <p:cNvPr id="6" name="Rectangle 6"/>
          <p:cNvSpPr>
            <a:spLocks noGrp="1"/>
          </p:cNvSpPr>
          <p:nvPr>
            <p:ph type="sldNum" sz="quarter" idx="12"/>
          </p:nvPr>
        </p:nvSpPr>
        <p:spPr/>
        <p:txBody>
          <a:bodyPr/>
          <a:lstStyle>
            <a:lvl1pPr>
              <a:defRPr/>
            </a:lvl1pPr>
          </a:lstStyle>
          <a:p>
            <a:fld id="{4A161C7C-F18A-4B1D-9A85-ED53417BB85D}"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609600" y="274638"/>
            <a:ext cx="8070573" cy="5851525"/>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5" name="Rectangle 5"/>
          <p:cNvSpPr>
            <a:spLocks noGrp="1"/>
          </p:cNvSpPr>
          <p:nvPr>
            <p:ph type="ftr" sz="quarter" idx="11"/>
          </p:nvPr>
        </p:nvSpPr>
        <p:spPr/>
        <p:txBody>
          <a:bodyPr/>
          <a:lstStyle>
            <a:lvl1pPr>
              <a:defRPr/>
            </a:lvl1pPr>
          </a:lstStyle>
          <a:p>
            <a:endParaRPr lang="zh-CN" altLang="en-US"/>
          </a:p>
        </p:txBody>
      </p:sp>
      <p:sp>
        <p:nvSpPr>
          <p:cNvPr id="6" name="Rectangle 6"/>
          <p:cNvSpPr>
            <a:spLocks noGrp="1"/>
          </p:cNvSpPr>
          <p:nvPr>
            <p:ph type="sldNum" sz="quarter" idx="12"/>
          </p:nvPr>
        </p:nvSpPr>
        <p:spPr/>
        <p:txBody>
          <a:bodyPr/>
          <a:lstStyle>
            <a:lvl1pPr>
              <a:defRPr/>
            </a:lvl1pPr>
          </a:lstStyle>
          <a:p>
            <a:fld id="{5D067D90-368F-4259-8E6D-448A92EC68C0}"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Rectangle 5"/>
          <p:cNvSpPr>
            <a:spLocks noGrp="1"/>
          </p:cNvSpPr>
          <p:nvPr>
            <p:ph type="ftr" sz="quarter" idx="11"/>
          </p:nvPr>
        </p:nvSpPr>
        <p:spPr/>
        <p:txBody>
          <a:bodyPr/>
          <a:lstStyle>
            <a:lvl1pPr>
              <a:defRPr/>
            </a:lvl1pPr>
          </a:lstStyle>
          <a:p>
            <a:endParaRPr lang="zh-CN" altLang="en-US"/>
          </a:p>
        </p:txBody>
      </p:sp>
      <p:sp>
        <p:nvSpPr>
          <p:cNvPr id="5" name="Rectangle 6"/>
          <p:cNvSpPr>
            <a:spLocks noGrp="1"/>
          </p:cNvSpPr>
          <p:nvPr>
            <p:ph type="sldNum" sz="quarter" idx="12"/>
          </p:nvPr>
        </p:nvSpPr>
        <p:spPr/>
        <p:txBody>
          <a:bodyPr/>
          <a:lstStyle>
            <a:lvl1pPr>
              <a:defRPr/>
            </a:lvl1pPr>
          </a:lstStyle>
          <a:p>
            <a:fld id="{4DDAD27D-3A4B-4888-808E-42B183A5B4FE}" type="slidenum">
              <a:rPr lang="zh-CN" altLang="en-US"/>
            </a:fld>
            <a:endParaRPr lang="zh-CN" altLang="en-US">
              <a:ea typeface="黑体" panose="02010609060101010101" pitchFamily="49" charset="-122"/>
            </a:endParaRPr>
          </a:p>
        </p:txBody>
      </p:sp>
      <p:pic>
        <p:nvPicPr>
          <p:cNvPr id="6" name="图片 1" descr="图片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直接连接符 2"/>
          <p:cNvCxnSpPr/>
          <p:nvPr userDrawn="1"/>
        </p:nvCxnSpPr>
        <p:spPr>
          <a:xfrm>
            <a:off x="261831" y="994770"/>
            <a:ext cx="10979798" cy="0"/>
          </a:xfrm>
          <a:prstGeom prst="line">
            <a:avLst/>
          </a:prstGeom>
          <a:ln w="28575">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10" name="图片 9" descr="读懂会logo"/>
          <p:cNvPicPr>
            <a:picLocks noChangeAspect="1"/>
          </p:cNvPicPr>
          <p:nvPr userDrawn="1"/>
        </p:nvPicPr>
        <p:blipFill>
          <a:blip r:embed="rId3"/>
          <a:stretch>
            <a:fillRect/>
          </a:stretch>
        </p:blipFill>
        <p:spPr>
          <a:xfrm>
            <a:off x="9168130" y="491490"/>
            <a:ext cx="1983105" cy="409575"/>
          </a:xfrm>
          <a:prstGeom prst="rect">
            <a:avLst/>
          </a:prstGeom>
        </p:spPr>
      </p:pic>
      <p:pic>
        <p:nvPicPr>
          <p:cNvPr id="2" name="图片 1" descr="科技局logo"/>
          <p:cNvPicPr>
            <a:picLocks noChangeAspect="1"/>
          </p:cNvPicPr>
          <p:nvPr userDrawn="1"/>
        </p:nvPicPr>
        <p:blipFill>
          <a:blip r:embed="rId4"/>
          <a:stretch>
            <a:fillRect/>
          </a:stretch>
        </p:blipFill>
        <p:spPr>
          <a:xfrm>
            <a:off x="11241405" y="382905"/>
            <a:ext cx="624174" cy="612000"/>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分节标题">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 name="日期占位符 3"/>
          <p:cNvSpPr>
            <a:spLocks noGrp="1"/>
          </p:cNvSpPr>
          <p:nvPr>
            <p:ph type="dt" sz="half" idx="10"/>
          </p:nvPr>
        </p:nvSpPr>
        <p:spPr>
          <a:xfrm>
            <a:off x="838200" y="6356350"/>
            <a:ext cx="2743200" cy="365125"/>
          </a:xfrm>
        </p:spPr>
        <p:txBody>
          <a:bodyPr vert="horz" lIns="91440" tIns="45720" rIns="91440" bIns="45720" rtlCol="0" anchor="ct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a:xfrm>
            <a:off x="4038600" y="6356350"/>
            <a:ext cx="4114800" cy="365125"/>
          </a:xfrm>
        </p:spPr>
        <p:txBody>
          <a:bodyPr vert="horz" lIns="91440" tIns="45720" rIns="91440" bIns="45720" rtlCol="0" anchor="ctr"/>
          <a:lstStyle>
            <a:lvl1pPr>
              <a:defRPr/>
            </a:lvl1pPr>
          </a:lstStyle>
          <a:p>
            <a:endParaRPr lang="zh-CN" altLang="en-US"/>
          </a:p>
        </p:txBody>
      </p:sp>
      <p:sp>
        <p:nvSpPr>
          <p:cNvPr id="5" name="灯片编号占位符 5"/>
          <p:cNvSpPr>
            <a:spLocks noGrp="1"/>
          </p:cNvSpPr>
          <p:nvPr>
            <p:ph type="sldNum" sz="quarter" idx="12"/>
          </p:nvPr>
        </p:nvSpPr>
        <p:spPr>
          <a:xfrm>
            <a:off x="8610600" y="6356350"/>
            <a:ext cx="2743200" cy="365125"/>
          </a:xfrm>
        </p:spPr>
        <p:txBody>
          <a:bodyPr anchor="ctr"/>
          <a:lstStyle>
            <a:lvl1pPr>
              <a:defRPr/>
            </a:lvl1pPr>
          </a:lstStyle>
          <a:p>
            <a:fld id="{48ED5969-8847-467F-BB9E-5CFB8580A774}"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
        <p:nvSpPr>
          <p:cNvPr id="2"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3" name="Rectangle 5"/>
          <p:cNvSpPr>
            <a:spLocks noGrp="1"/>
          </p:cNvSpPr>
          <p:nvPr>
            <p:ph type="ftr" sz="quarter" idx="11"/>
          </p:nvPr>
        </p:nvSpPr>
        <p:spPr/>
        <p:txBody>
          <a:bodyPr/>
          <a:lstStyle>
            <a:lvl1pPr>
              <a:defRPr/>
            </a:lvl1pPr>
          </a:lstStyle>
          <a:p>
            <a:endParaRPr lang="zh-CN" altLang="en-US"/>
          </a:p>
        </p:txBody>
      </p:sp>
      <p:sp>
        <p:nvSpPr>
          <p:cNvPr id="4" name="Rectangle 6"/>
          <p:cNvSpPr>
            <a:spLocks noGrp="1"/>
          </p:cNvSpPr>
          <p:nvPr>
            <p:ph type="sldNum" sz="quarter" idx="12"/>
          </p:nvPr>
        </p:nvSpPr>
        <p:spPr/>
        <p:txBody>
          <a:bodyPr/>
          <a:lstStyle>
            <a:lvl1pPr>
              <a:defRPr/>
            </a:lvl1pPr>
          </a:lstStyle>
          <a:p>
            <a:fld id="{D0C8B0C1-3D46-4AF7-866E-7492541933CC}"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目录页">
    <p:spTree>
      <p:nvGrpSpPr>
        <p:cNvPr id="1" name=""/>
        <p:cNvGrpSpPr/>
        <p:nvPr/>
      </p:nvGrpSpPr>
      <p:grpSpPr>
        <a:xfrm>
          <a:off x="0" y="0"/>
          <a:ext cx="0" cy="0"/>
          <a:chOff x="0" y="0"/>
          <a:chExt cx="0" cy="0"/>
        </a:xfrm>
      </p:grpSpPr>
      <p:sp>
        <p:nvSpPr>
          <p:cNvPr id="2"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3" name="Rectangle 5"/>
          <p:cNvSpPr>
            <a:spLocks noGrp="1"/>
          </p:cNvSpPr>
          <p:nvPr>
            <p:ph type="ftr" sz="quarter" idx="11"/>
          </p:nvPr>
        </p:nvSpPr>
        <p:spPr/>
        <p:txBody>
          <a:bodyPr/>
          <a:lstStyle>
            <a:lvl1pPr>
              <a:defRPr/>
            </a:lvl1pPr>
          </a:lstStyle>
          <a:p>
            <a:endParaRPr lang="zh-CN" altLang="en-US"/>
          </a:p>
        </p:txBody>
      </p:sp>
      <p:sp>
        <p:nvSpPr>
          <p:cNvPr id="4" name="Rectangle 6"/>
          <p:cNvSpPr>
            <a:spLocks noGrp="1"/>
          </p:cNvSpPr>
          <p:nvPr>
            <p:ph type="sldNum" sz="quarter" idx="12"/>
          </p:nvPr>
        </p:nvSpPr>
        <p:spPr/>
        <p:txBody>
          <a:bodyPr/>
          <a:lstStyle>
            <a:lvl1pPr>
              <a:defRPr/>
            </a:lvl1pPr>
          </a:lstStyle>
          <a:p>
            <a:fld id="{FFA0F5D3-E33D-48C5-9AD2-390522D485BB}"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分节标题">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1D1A9B1C-F5A4-4346-8BC5-24C3C34F3A21}"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过渡页">
    <p:spTree>
      <p:nvGrpSpPr>
        <p:cNvPr id="1" name=""/>
        <p:cNvGrpSpPr/>
        <p:nvPr/>
      </p:nvGrpSpPr>
      <p:grpSpPr>
        <a:xfrm>
          <a:off x="0" y="0"/>
          <a:ext cx="0" cy="0"/>
          <a:chOff x="0" y="0"/>
          <a:chExt cx="0" cy="0"/>
        </a:xfrm>
      </p:grpSpPr>
      <p:sp>
        <p:nvSpPr>
          <p:cNvPr id="2" name="形状"/>
          <p:cNvSpPr/>
          <p:nvPr userDrawn="1"/>
        </p:nvSpPr>
        <p:spPr>
          <a:xfrm>
            <a:off x="485775" y="1522413"/>
            <a:ext cx="4135438" cy="413385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3" name="形状"/>
          <p:cNvSpPr/>
          <p:nvPr userDrawn="1"/>
        </p:nvSpPr>
        <p:spPr>
          <a:xfrm>
            <a:off x="688975" y="1724025"/>
            <a:ext cx="3729038" cy="3729038"/>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4" name="矩形"/>
          <p:cNvSpPr/>
          <p:nvPr userDrawn="1"/>
        </p:nvSpPr>
        <p:spPr>
          <a:xfrm>
            <a:off x="1428750" y="3960813"/>
            <a:ext cx="2249488" cy="9048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cxnSp>
        <p:nvCxnSpPr>
          <p:cNvPr id="5" name="直接连接符"/>
          <p:cNvCxnSpPr/>
          <p:nvPr userDrawn="1"/>
        </p:nvCxnSpPr>
        <p:spPr>
          <a:xfrm>
            <a:off x="5102225" y="3362325"/>
            <a:ext cx="6248400" cy="0"/>
          </a:xfrm>
          <a:prstGeom prst="line">
            <a:avLst/>
          </a:prstGeom>
          <a:ln w="12700">
            <a:solidFill>
              <a:schemeClr val="accent3"/>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文本占位符"/>
          <p:cNvSpPr>
            <a:spLocks noGrp="1"/>
          </p:cNvSpPr>
          <p:nvPr userDrawn="1">
            <p:ph type="body" sz="quarter" idx="13" hasCustomPrompt="1"/>
          </p:nvPr>
        </p:nvSpPr>
        <p:spPr>
          <a:xfrm>
            <a:off x="441676" y="4246396"/>
            <a:ext cx="4223383" cy="553998"/>
          </a:xfrm>
          <a:prstGeom prst="rect">
            <a:avLst/>
          </a:prstGeom>
          <a:noFill/>
          <a:ln>
            <a:noFill/>
          </a:ln>
        </p:spPr>
        <p:txBody>
          <a:bodyPr anchor="ctr">
            <a:spAutoFit/>
          </a:bodyPr>
          <a:lstStyle>
            <a:lvl1pPr marL="0" indent="0" algn="ctr">
              <a:lnSpc>
                <a:spcPct val="100000"/>
              </a:lnSpc>
              <a:buNone/>
              <a:defRPr lang="zh-CN" altLang="en-US" sz="3000" b="1" spc="0" baseline="0" dirty="0">
                <a:solidFill>
                  <a:schemeClr val="bg1"/>
                </a:solidFill>
                <a:latin typeface="+mj-ea"/>
                <a:ea typeface="+mj-ea"/>
              </a:defRPr>
            </a:lvl1pPr>
          </a:lstStyle>
          <a:p>
            <a:pPr lvl="0"/>
            <a:r>
              <a:rPr lang="en-US" altLang="zh-CN" noProof="1"/>
              <a:t>PART ONE</a:t>
            </a:r>
            <a:endParaRPr lang="en-US" altLang="zh-CN" noProof="1"/>
          </a:p>
        </p:txBody>
      </p:sp>
      <p:sp>
        <p:nvSpPr>
          <p:cNvPr id="17" name="文本占位符"/>
          <p:cNvSpPr>
            <a:spLocks noGrp="1"/>
          </p:cNvSpPr>
          <p:nvPr userDrawn="1">
            <p:ph type="body" sz="quarter" idx="12" hasCustomPrompt="1"/>
          </p:nvPr>
        </p:nvSpPr>
        <p:spPr>
          <a:xfrm>
            <a:off x="5108361" y="3725577"/>
            <a:ext cx="6426414" cy="1015663"/>
          </a:xfrm>
          <a:prstGeom prst="rect">
            <a:avLst/>
          </a:prstGeom>
        </p:spPr>
        <p:txBody>
          <a:bodyPr>
            <a:spAutoFit/>
          </a:bodyPr>
          <a:lstStyle>
            <a:lvl1pPr marL="0" indent="0">
              <a:lnSpc>
                <a:spcPct val="150000"/>
              </a:lnSpc>
              <a:buNone/>
              <a:defRPr sz="2000" spc="150" baseline="0">
                <a:solidFill>
                  <a:schemeClr val="accent3"/>
                </a:solidFill>
              </a:defRPr>
            </a:lvl1pPr>
          </a:lstStyle>
          <a:p>
            <a:pPr lvl="0"/>
            <a:r>
              <a:rPr lang="zh-CN" altLang="en-US" noProof="1"/>
              <a:t>单击此处添加您的文字内容，或复制文本粘贴至此，字间距和行间距均可自行调节。</a:t>
            </a:r>
            <a:endParaRPr lang="zh-CN" altLang="en-US" noProof="1"/>
          </a:p>
        </p:txBody>
      </p:sp>
      <p:sp>
        <p:nvSpPr>
          <p:cNvPr id="16" name="标题占位符"/>
          <p:cNvSpPr>
            <a:spLocks noGrp="1"/>
          </p:cNvSpPr>
          <p:nvPr userDrawn="1">
            <p:ph type="body" sz="quarter" idx="11" hasCustomPrompt="1"/>
          </p:nvPr>
        </p:nvSpPr>
        <p:spPr>
          <a:xfrm>
            <a:off x="5108360" y="2226173"/>
            <a:ext cx="7083640" cy="861774"/>
          </a:xfrm>
          <a:prstGeom prst="rect">
            <a:avLst/>
          </a:prstGeom>
        </p:spPr>
        <p:txBody>
          <a:bodyPr anchor="ctr">
            <a:spAutoFit/>
          </a:bodyPr>
          <a:lstStyle>
            <a:lvl1pPr marL="0" indent="0" algn="l">
              <a:lnSpc>
                <a:spcPct val="100000"/>
              </a:lnSpc>
              <a:buNone/>
              <a:defRPr lang="zh-CN" altLang="en-US" sz="5000" b="1" spc="600" dirty="0">
                <a:solidFill>
                  <a:schemeClr val="accent3"/>
                </a:solidFill>
                <a:latin typeface="+mj-ea"/>
                <a:ea typeface="+mj-ea"/>
              </a:defRPr>
            </a:lvl1pPr>
          </a:lstStyle>
          <a:p>
            <a:pPr lvl="0"/>
            <a:r>
              <a:rPr lang="zh-CN" altLang="en-US" noProof="1"/>
              <a:t>添加标题</a:t>
            </a:r>
            <a:endParaRPr lang="zh-CN" altLang="en-US" noProof="1"/>
          </a:p>
        </p:txBody>
      </p:sp>
      <p:sp>
        <p:nvSpPr>
          <p:cNvPr id="15" name="数字占位符"/>
          <p:cNvSpPr>
            <a:spLocks noGrp="1"/>
          </p:cNvSpPr>
          <p:nvPr userDrawn="1">
            <p:ph type="body" sz="quarter" idx="10" hasCustomPrompt="1"/>
          </p:nvPr>
        </p:nvSpPr>
        <p:spPr>
          <a:xfrm>
            <a:off x="441676" y="1944265"/>
            <a:ext cx="4223383" cy="2062103"/>
          </a:xfrm>
          <a:prstGeom prst="rect">
            <a:avLst/>
          </a:prstGeom>
          <a:noFill/>
        </p:spPr>
        <p:txBody>
          <a:bodyPr rtlCol="0" anchor="ctr">
            <a:spAutoFit/>
          </a:bodyPr>
          <a:lstStyle>
            <a:lvl1pPr marL="0" indent="0" algn="ctr">
              <a:lnSpc>
                <a:spcPct val="100000"/>
              </a:lnSpc>
              <a:buFontTx/>
              <a:buNone/>
              <a:defRPr lang="zh-CN" altLang="en-US" sz="12800" b="0" i="0" u="none" dirty="0">
                <a:solidFill>
                  <a:schemeClr val="bg1"/>
                </a:solidFill>
                <a:effectLst/>
                <a:latin typeface="Impact" panose="020B0806030902050204" pitchFamily="34" charset="0"/>
                <a:ea typeface="+mj-ea"/>
                <a:cs typeface="Arial" panose="020B0604020202020204" pitchFamily="34" charset="0"/>
              </a:defRPr>
            </a:lvl1pPr>
          </a:lstStyle>
          <a:p>
            <a:pPr lvl="0"/>
            <a:r>
              <a:rPr lang="en-US" altLang="zh-CN" noProof="1"/>
              <a:t>01</a:t>
            </a:r>
            <a:endParaRPr lang="zh-CN" altLang="en-US" noProof="1"/>
          </a:p>
        </p:txBody>
      </p:sp>
      <p:sp>
        <p:nvSpPr>
          <p:cNvPr id="6" name="日期占位符 1"/>
          <p:cNvSpPr>
            <a:spLocks noGrp="1"/>
          </p:cNvSpPr>
          <p:nvPr>
            <p:ph type="dt" sz="half" idx="14"/>
          </p:nvPr>
        </p:nvSpPr>
        <p:spPr/>
        <p:txBody>
          <a:bodyPr/>
          <a:lstStyle>
            <a:lvl1pPr>
              <a:defRPr/>
            </a:lvl1pPr>
          </a:lstStyle>
          <a:p>
            <a:fld id="{AB2DA330-99E0-4B4D-9C61-82CFEE5A232F}" type="datetimeFigureOut">
              <a:rPr lang="zh-CN" altLang="en-US"/>
            </a:fld>
            <a:endParaRPr lang="zh-CN" altLang="en-US"/>
          </a:p>
        </p:txBody>
      </p:sp>
      <p:sp>
        <p:nvSpPr>
          <p:cNvPr id="7" name="页脚占位符 2"/>
          <p:cNvSpPr>
            <a:spLocks noGrp="1"/>
          </p:cNvSpPr>
          <p:nvPr>
            <p:ph type="ftr" sz="quarter" idx="15"/>
          </p:nvPr>
        </p:nvSpPr>
        <p:spPr/>
        <p:txBody>
          <a:bodyPr/>
          <a:lstStyle>
            <a:lvl1pPr>
              <a:defRPr/>
            </a:lvl1pPr>
          </a:lstStyle>
          <a:p>
            <a:endParaRPr lang="zh-CN" altLang="en-US"/>
          </a:p>
        </p:txBody>
      </p:sp>
      <p:sp>
        <p:nvSpPr>
          <p:cNvPr id="8" name="灯片编号占位符 3"/>
          <p:cNvSpPr>
            <a:spLocks noGrp="1"/>
          </p:cNvSpPr>
          <p:nvPr>
            <p:ph type="sldNum" sz="quarter" idx="16"/>
          </p:nvPr>
        </p:nvSpPr>
        <p:spPr/>
        <p:txBody>
          <a:bodyPr/>
          <a:lstStyle>
            <a:lvl1pPr>
              <a:defRPr/>
            </a:lvl1pPr>
          </a:lstStyle>
          <a:p>
            <a:fld id="{877CED67-C55E-4BA0-8037-5C17057FFF60}" type="slidenum">
              <a:rPr lang="zh-CN" altLang="en-US"/>
            </a:fld>
            <a:endParaRPr lang="zh-CN" altLang="en-US">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内容页">
    <p:spTree>
      <p:nvGrpSpPr>
        <p:cNvPr id="1" name=""/>
        <p:cNvGrpSpPr/>
        <p:nvPr/>
      </p:nvGrpSpPr>
      <p:grpSpPr>
        <a:xfrm>
          <a:off x="0" y="0"/>
          <a:ext cx="0" cy="0"/>
          <a:chOff x="0" y="0"/>
          <a:chExt cx="0" cy="0"/>
        </a:xfrm>
      </p:grpSpPr>
      <p:cxnSp>
        <p:nvCxnSpPr>
          <p:cNvPr id="2" name="直接连接符"/>
          <p:cNvCxnSpPr/>
          <p:nvPr userDrawn="1"/>
        </p:nvCxnSpPr>
        <p:spPr>
          <a:xfrm>
            <a:off x="657225" y="530225"/>
            <a:ext cx="3600450" cy="0"/>
          </a:xfrm>
          <a:prstGeom prst="line">
            <a:avLst/>
          </a:prstGeom>
          <a:ln w="6350">
            <a:solidFill>
              <a:schemeClr val="accent3"/>
            </a:solidFill>
            <a:prstDash val="dash"/>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 name="直接连接符"/>
          <p:cNvCxnSpPr/>
          <p:nvPr userDrawn="1"/>
        </p:nvCxnSpPr>
        <p:spPr>
          <a:xfrm>
            <a:off x="7934325" y="536575"/>
            <a:ext cx="3600450" cy="0"/>
          </a:xfrm>
          <a:prstGeom prst="line">
            <a:avLst/>
          </a:prstGeom>
          <a:ln w="6350">
            <a:solidFill>
              <a:schemeClr val="accent3"/>
            </a:solidFill>
            <a:prstDash val="dash"/>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4" name="标题占位符"/>
          <p:cNvSpPr>
            <a:spLocks noGrp="1"/>
          </p:cNvSpPr>
          <p:nvPr>
            <p:ph type="body" sz="quarter" idx="10" hasCustomPrompt="1"/>
          </p:nvPr>
        </p:nvSpPr>
        <p:spPr>
          <a:xfrm>
            <a:off x="1776068" y="236437"/>
            <a:ext cx="8639865" cy="630942"/>
          </a:xfrm>
          <a:prstGeom prst="rect">
            <a:avLst/>
          </a:prstGeom>
        </p:spPr>
        <p:txBody>
          <a:bodyPr anchor="ctr">
            <a:spAutoFit/>
          </a:bodyPr>
          <a:lstStyle>
            <a:lvl1pPr marL="0" indent="0" algn="ctr">
              <a:lnSpc>
                <a:spcPct val="100000"/>
              </a:lnSpc>
              <a:buFontTx/>
              <a:buNone/>
              <a:defRPr lang="zh-CN" altLang="en-US" sz="3500" b="1" spc="300" dirty="0" smtClean="0">
                <a:solidFill>
                  <a:schemeClr val="accent3"/>
                </a:solidFill>
                <a:latin typeface="+mj-ea"/>
                <a:ea typeface="+mj-ea"/>
              </a:defRPr>
            </a:lvl1pPr>
          </a:lstStyle>
          <a:p>
            <a:pPr lvl="0"/>
            <a:r>
              <a:rPr lang="zh-CN" altLang="en-US" noProof="1"/>
              <a:t>点击添加标题</a:t>
            </a:r>
            <a:endParaRPr lang="zh-CN" altLang="en-US" noProof="1"/>
          </a:p>
        </p:txBody>
      </p:sp>
      <p:sp>
        <p:nvSpPr>
          <p:cNvPr id="4" name="日期占位符 1"/>
          <p:cNvSpPr>
            <a:spLocks noGrp="1"/>
          </p:cNvSpPr>
          <p:nvPr>
            <p:ph type="dt" sz="half" idx="11"/>
          </p:nvPr>
        </p:nvSpPr>
        <p:spPr/>
        <p:txBody>
          <a:bodyPr/>
          <a:lstStyle>
            <a:lvl1pPr>
              <a:defRPr/>
            </a:lvl1pPr>
          </a:lstStyle>
          <a:p>
            <a:fld id="{AB2DA330-99E0-4B4D-9C61-82CFEE5A232F}" type="datetimeFigureOut">
              <a:rPr lang="zh-CN" altLang="en-US"/>
            </a:fld>
            <a:endParaRPr lang="zh-CN" altLang="en-US"/>
          </a:p>
        </p:txBody>
      </p:sp>
      <p:sp>
        <p:nvSpPr>
          <p:cNvPr id="5" name="页脚占位符 2"/>
          <p:cNvSpPr>
            <a:spLocks noGrp="1"/>
          </p:cNvSpPr>
          <p:nvPr>
            <p:ph type="ftr" sz="quarter" idx="12"/>
          </p:nvPr>
        </p:nvSpPr>
        <p:spPr/>
        <p:txBody>
          <a:bodyPr/>
          <a:lstStyle>
            <a:lvl1pPr>
              <a:defRPr/>
            </a:lvl1pPr>
          </a:lstStyle>
          <a:p>
            <a:endParaRPr lang="zh-CN" altLang="en-US"/>
          </a:p>
        </p:txBody>
      </p:sp>
      <p:sp>
        <p:nvSpPr>
          <p:cNvPr id="6" name="灯片编号占位符 3"/>
          <p:cNvSpPr>
            <a:spLocks noGrp="1"/>
          </p:cNvSpPr>
          <p:nvPr>
            <p:ph type="sldNum" sz="quarter" idx="13"/>
          </p:nvPr>
        </p:nvSpPr>
        <p:spPr/>
        <p:txBody>
          <a:bodyPr/>
          <a:lstStyle>
            <a:lvl1pPr>
              <a:defRPr/>
            </a:lvl1pPr>
          </a:lstStyle>
          <a:p>
            <a:fld id="{8FF00FAC-0B50-4D59-B0D5-6E380ABBDE59}" type="slidenum">
              <a:rPr lang="zh-CN" altLang="en-US"/>
            </a:fld>
            <a:endParaRPr lang="zh-CN" altLang="en-US">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自定义版式">
    <p:bg>
      <p:bgPr>
        <a:solidFill>
          <a:schemeClr val="bg1">
            <a:alpha val="100000"/>
          </a:schemeClr>
        </a:solidFill>
        <a:effectLst/>
      </p:bgPr>
    </p:bg>
    <p:spTree>
      <p:nvGrpSpPr>
        <p:cNvPr id="1" name=""/>
        <p:cNvGrpSpPr/>
        <p:nvPr/>
      </p:nvGrpSpPr>
      <p:grpSpPr>
        <a:xfrm>
          <a:off x="0" y="0"/>
          <a:ext cx="0" cy="0"/>
          <a:chOff x="0" y="0"/>
          <a:chExt cx="0" cy="0"/>
        </a:xfrm>
      </p:grpSpPr>
      <p:pic>
        <p:nvPicPr>
          <p:cNvPr id="6" name="图片 5" descr="G:\PPT模板-20200715\素材\30.png30"/>
          <p:cNvPicPr>
            <a:picLocks noChangeAspect="1"/>
          </p:cNvPicPr>
          <p:nvPr userDrawn="1"/>
        </p:nvPicPr>
        <p:blipFill>
          <a:blip r:embed="rId2" cstate="print"/>
          <a:srcRect/>
          <a:stretch>
            <a:fillRect/>
          </a:stretch>
        </p:blipFill>
        <p:spPr>
          <a:xfrm>
            <a:off x="635" y="635"/>
            <a:ext cx="6255385" cy="6859270"/>
          </a:xfrm>
          <a:prstGeom prst="rect">
            <a:avLst/>
          </a:prstGeom>
        </p:spPr>
      </p:pic>
      <p:sp>
        <p:nvSpPr>
          <p:cNvPr id="7" name="文本框 6"/>
          <p:cNvSpPr txBox="1"/>
          <p:nvPr userDrawn="1"/>
        </p:nvSpPr>
        <p:spPr>
          <a:xfrm>
            <a:off x="2968625" y="3048000"/>
            <a:ext cx="838200" cy="768350"/>
          </a:xfrm>
          <a:prstGeom prst="rect">
            <a:avLst/>
          </a:prstGeom>
          <a:noFill/>
        </p:spPr>
        <p:txBody>
          <a:bodyPr wrap="none" rtlCol="0">
            <a:spAutoFit/>
          </a:bodyPr>
          <a:lstStyle/>
          <a:p>
            <a:r>
              <a:rPr lang="en-US" altLang="zh-CN" sz="4400">
                <a:solidFill>
                  <a:srgbClr val="027FF3"/>
                </a:solidFill>
                <a:latin typeface="微软雅黑" panose="020B0503020204020204" pitchFamily="34" charset="-122"/>
                <a:ea typeface="微软雅黑" panose="020B0503020204020204" pitchFamily="34" charset="-122"/>
              </a:rPr>
              <a:t>01</a:t>
            </a:r>
            <a:endParaRPr lang="en-US" altLang="zh-CN" sz="4400">
              <a:solidFill>
                <a:srgbClr val="027FF3"/>
              </a:solidFill>
              <a:latin typeface="微软雅黑" panose="020B0503020204020204" pitchFamily="34" charset="-122"/>
              <a:ea typeface="微软雅黑" panose="020B0503020204020204" pitchFamily="34" charset="-122"/>
            </a:endParaRPr>
          </a:p>
        </p:txBody>
      </p:sp>
      <p:sp>
        <p:nvSpPr>
          <p:cNvPr id="8" name="标题 7"/>
          <p:cNvSpPr>
            <a:spLocks noGrp="1"/>
          </p:cNvSpPr>
          <p:nvPr>
            <p:ph type="ctrTitle" idx="14" hasCustomPrompt="1"/>
            <p:custDataLst>
              <p:tags r:id="rId3"/>
            </p:custDataLst>
          </p:nvPr>
        </p:nvSpPr>
        <p:spPr>
          <a:xfrm>
            <a:off x="6660515" y="3319780"/>
            <a:ext cx="4583430" cy="835660"/>
          </a:xfrm>
        </p:spPr>
        <p:txBody>
          <a:bodyPr vert="horz" wrap="square" lIns="90170" tIns="46990" rIns="90170" bIns="0" anchor="ctr" anchorCtr="0">
            <a:noAutofit/>
          </a:bodyPr>
          <a:lstStyle>
            <a:lvl1pPr marL="0" marR="0" indent="0" algn="l" defTabSz="914400" rtl="0" eaLnBrk="1" fontAlgn="auto" latinLnBrk="0" hangingPunct="1">
              <a:lnSpc>
                <a:spcPct val="100000"/>
              </a:lnSpc>
              <a:spcBef>
                <a:spcPct val="0"/>
              </a:spcBef>
              <a:spcAft>
                <a:spcPts val="0"/>
              </a:spcAft>
              <a:buClrTx/>
              <a:buSzPts val="4400"/>
              <a:buFont typeface="Arial" panose="020B0604020202020204" pitchFamily="34" charset="0"/>
              <a:buNone/>
              <a:defRPr sz="5000" b="1" spc="400">
                <a:solidFill>
                  <a:srgbClr val="187CFF"/>
                </a:solidFill>
                <a:latin typeface="微软雅黑" panose="020B0503020204020204" pitchFamily="34" charset="-122"/>
                <a:ea typeface="微软雅黑" panose="020B0503020204020204" pitchFamily="34" charset="-122"/>
              </a:defRPr>
            </a:lvl1pPr>
          </a:lstStyle>
          <a:p>
            <a:r>
              <a:rPr lang="zh-CN" altLang="en-US"/>
              <a:t>编辑标题</a:t>
            </a:r>
            <a:endParaRPr lang="zh-CN" altLang="en-US"/>
          </a:p>
        </p:txBody>
      </p:sp>
      <p:sp>
        <p:nvSpPr>
          <p:cNvPr id="9" name="文本占位符 8"/>
          <p:cNvSpPr>
            <a:spLocks noGrp="1"/>
          </p:cNvSpPr>
          <p:nvPr>
            <p:ph type="body" sz="quarter" idx="13" hasCustomPrompt="1"/>
          </p:nvPr>
        </p:nvSpPr>
        <p:spPr>
          <a:xfrm>
            <a:off x="6660515" y="2447925"/>
            <a:ext cx="2687955" cy="564515"/>
          </a:xfrm>
          <a:prstGeom prst="rect">
            <a:avLst/>
          </a:prstGeom>
        </p:spPr>
        <p:txBody>
          <a:bodyPr anchor="ctr" anchorCtr="0">
            <a:noAutofit/>
          </a:bodyPr>
          <a:lstStyle>
            <a:lvl1pPr marL="0" indent="0" algn="l">
              <a:buNone/>
              <a:defRPr sz="4000" b="1">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stStyle>
          <a:p>
            <a:r>
              <a:rPr kumimoji="1" lang="zh-CN" altLang="en-US" dirty="0"/>
              <a:t>PART O1</a:t>
            </a:r>
            <a:endParaRPr kumimoji="1"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grpSp>
        <p:nvGrpSpPr>
          <p:cNvPr id="3" name="组合 2"/>
          <p:cNvGrpSpPr/>
          <p:nvPr userDrawn="1"/>
        </p:nvGrpSpPr>
        <p:grpSpPr>
          <a:xfrm>
            <a:off x="0" y="6424887"/>
            <a:ext cx="12192000" cy="433113"/>
            <a:chOff x="0" y="4818665"/>
            <a:chExt cx="9144000" cy="324835"/>
          </a:xfrm>
        </p:grpSpPr>
        <p:sp>
          <p:nvSpPr>
            <p:cNvPr id="4" name="矩形 3"/>
            <p:cNvSpPr/>
            <p:nvPr/>
          </p:nvSpPr>
          <p:spPr>
            <a:xfrm>
              <a:off x="0" y="4918579"/>
              <a:ext cx="9144000" cy="224921"/>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E7E6E6">
                    <a:lumMod val="75000"/>
                  </a:srgbClr>
                </a:solidFill>
                <a:effectLst/>
                <a:uLnTx/>
                <a:uFillTx/>
                <a:latin typeface="等线" panose="02010600030101010101" pitchFamily="2" charset="-122"/>
                <a:ea typeface="等线" panose="02010600030101010101" pitchFamily="2" charset="-122"/>
                <a:cs typeface="+mn-ea"/>
                <a:sym typeface="+mn-lt"/>
              </a:endParaRPr>
            </a:p>
          </p:txBody>
        </p:sp>
        <p:sp>
          <p:nvSpPr>
            <p:cNvPr id="5" name="矩形 4"/>
            <p:cNvSpPr/>
            <p:nvPr/>
          </p:nvSpPr>
          <p:spPr>
            <a:xfrm>
              <a:off x="6504732" y="4818665"/>
              <a:ext cx="2531764" cy="324835"/>
            </a:xfrm>
            <a:prstGeom prst="rect">
              <a:avLst/>
            </a:prstGeom>
            <a:solidFill>
              <a:srgbClr val="ED7D31"/>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65" b="1" i="0" u="none" strike="noStrike" kern="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ea"/>
                </a:rPr>
                <a:t>“</a:t>
              </a:r>
              <a:r>
                <a:rPr kumimoji="0" lang="zh-CN" altLang="zh-CN" sz="1865" b="1" i="0" u="none" strike="noStrike" kern="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ea"/>
                </a:rPr>
                <a:t>我为群众办实事</a:t>
              </a:r>
              <a:r>
                <a:rPr kumimoji="0" lang="zh-CN" altLang="en-US" sz="1865" b="1" i="0" u="none" strike="noStrike" kern="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ea"/>
                </a:rPr>
                <a:t>”</a:t>
              </a:r>
              <a:r>
                <a:rPr kumimoji="0" lang="zh-CN" altLang="en-US" sz="1865" b="1" i="0" u="none" strike="noStrike" kern="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ea"/>
                </a:rPr>
                <a:t>实践活动</a:t>
              </a:r>
              <a:endParaRPr kumimoji="0" lang="zh-CN" altLang="en-US" sz="1865" b="1" i="0" u="none" strike="noStrike" kern="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ea"/>
                <a:sym typeface="+mn-lt"/>
              </a:endParaRPr>
            </a:p>
          </p:txBody>
        </p:sp>
        <p:sp>
          <p:nvSpPr>
            <p:cNvPr id="6" name="直角三角形 5"/>
            <p:cNvSpPr/>
            <p:nvPr/>
          </p:nvSpPr>
          <p:spPr>
            <a:xfrm flipH="1">
              <a:off x="6293751" y="4818666"/>
              <a:ext cx="210980" cy="99914"/>
            </a:xfrm>
            <a:prstGeom prst="rtTriangle">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页1">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92D75FAB-A042-4157-A7C0-208CBC8F0E7E}"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内容页2">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3E501349-4862-4FC2-93E4-CD858B50157D}"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备用页">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797D6A74-4582-498D-8CA0-0731980BFB19}"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图片 6" descr="素材CNN-sccn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t="14148"/>
          <a:stretch>
            <a:fillRect/>
          </a:stretch>
        </p:blipFill>
        <p:spPr bwMode="auto">
          <a:xfrm>
            <a:off x="11066463" y="9525"/>
            <a:ext cx="133667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灯片编号占位符 5"/>
          <p:cNvSpPr>
            <a:spLocks noGrp="1"/>
          </p:cNvSpPr>
          <p:nvPr>
            <p:ph type="sldNum" sz="quarter" idx="10"/>
          </p:nvPr>
        </p:nvSpPr>
        <p:spPr>
          <a:xfrm>
            <a:off x="9280525" y="6451600"/>
            <a:ext cx="2743200" cy="365125"/>
          </a:xfrm>
        </p:spPr>
        <p:txBody>
          <a:bodyPr/>
          <a:lstStyle>
            <a:lvl1pPr>
              <a:defRPr>
                <a:latin typeface="等线" panose="02010600030101010101" pitchFamily="2" charset="-122"/>
                <a:ea typeface="等线" panose="02010600030101010101" pitchFamily="2" charset="-122"/>
              </a:defRPr>
            </a:lvl1pPr>
          </a:lstStyle>
          <a:p>
            <a:fld id="{F790F682-C444-4C1A-B9B1-753FEE0547D2}" type="slidenum">
              <a:rPr lang="zh-CN" altLang="en-US"/>
            </a:fld>
            <a:endParaRPr lang="zh-CN" altLang="en-US"/>
          </a:p>
        </p:txBody>
      </p:sp>
      <p:sp>
        <p:nvSpPr>
          <p:cNvPr id="4" name="日期占位符 1"/>
          <p:cNvSpPr>
            <a:spLocks noGrp="1"/>
          </p:cNvSpPr>
          <p:nvPr>
            <p:ph type="dt" sz="half" idx="11"/>
          </p:nvPr>
        </p:nvSpPr>
        <p:spPr/>
        <p:txBody>
          <a:bodyPr/>
          <a:lstStyle>
            <a:lvl1pPr>
              <a:spcBef>
                <a:spcPts val="0"/>
              </a:spcBef>
              <a:spcAft>
                <a:spcPts val="0"/>
              </a:spcAft>
              <a:defRPr noProof="0"/>
            </a:lvl1pPr>
          </a:lstStyle>
          <a:p>
            <a:pPr>
              <a:defRPr/>
            </a:pPr>
            <a:fld id="{5B8771D8-570F-4306-9A9B-D4B7EAD699F1}" type="datetimeFigureOut">
              <a:rPr lang="zh-CN" altLang="en-US"/>
            </a:fld>
            <a:endParaRPr lang="zh-CN" altLang="en-US"/>
          </a:p>
        </p:txBody>
      </p:sp>
      <p:sp>
        <p:nvSpPr>
          <p:cNvPr id="5" name="页脚占位符 2"/>
          <p:cNvSpPr>
            <a:spLocks noGrp="1"/>
          </p:cNvSpPr>
          <p:nvPr>
            <p:ph type="ftr" sz="quarter" idx="12"/>
          </p:nvPr>
        </p:nvSpPr>
        <p:spPr/>
        <p:txBody>
          <a:bodyPr/>
          <a:lstStyle>
            <a:lvl1pPr>
              <a:spcBef>
                <a:spcPts val="0"/>
              </a:spcBef>
              <a:spcAft>
                <a:spcPts val="0"/>
              </a:spcAft>
              <a:defRPr noProof="0">
                <a:latin typeface="+mn-lt"/>
                <a:ea typeface="+mn-ea"/>
              </a:defRPr>
            </a:lvl1pPr>
          </a:lstStyle>
          <a:p>
            <a:pPr>
              <a:defRPr/>
            </a:pPr>
            <a:endParaRPr lang="zh-CN" altLang="en-US"/>
          </a:p>
        </p:txBody>
      </p:sp>
      <p:pic>
        <p:nvPicPr>
          <p:cNvPr id="8" name="图片 7" descr="读懂会logo"/>
          <p:cNvPicPr>
            <a:picLocks noChangeAspect="1"/>
          </p:cNvPicPr>
          <p:nvPr userDrawn="1"/>
        </p:nvPicPr>
        <p:blipFill>
          <a:blip r:embed="rId4"/>
          <a:stretch>
            <a:fillRect/>
          </a:stretch>
        </p:blipFill>
        <p:spPr>
          <a:xfrm>
            <a:off x="1025525" y="272415"/>
            <a:ext cx="1983105" cy="409575"/>
          </a:xfrm>
          <a:prstGeom prst="rect">
            <a:avLst/>
          </a:prstGeom>
        </p:spPr>
      </p:pic>
      <p:pic>
        <p:nvPicPr>
          <p:cNvPr id="6" name="图片 5" descr="科技局logo"/>
          <p:cNvPicPr>
            <a:picLocks noChangeAspect="1"/>
          </p:cNvPicPr>
          <p:nvPr userDrawn="1"/>
        </p:nvPicPr>
        <p:blipFill>
          <a:blip r:embed="rId5"/>
          <a:stretch>
            <a:fillRect/>
          </a:stretch>
        </p:blipFill>
        <p:spPr>
          <a:xfrm>
            <a:off x="213995" y="170815"/>
            <a:ext cx="624174" cy="612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图片 6" descr="素材CNN-sccn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t="14148"/>
          <a:stretch>
            <a:fillRect/>
          </a:stretch>
        </p:blipFill>
        <p:spPr bwMode="auto">
          <a:xfrm>
            <a:off x="11066463" y="9525"/>
            <a:ext cx="133667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4"/>
          <p:cNvGrpSpPr/>
          <p:nvPr userDrawn="1"/>
        </p:nvGrpSpPr>
        <p:grpSpPr bwMode="auto">
          <a:xfrm>
            <a:off x="282575" y="293688"/>
            <a:ext cx="508000" cy="396875"/>
            <a:chOff x="6468477" y="1576639"/>
            <a:chExt cx="555374" cy="433141"/>
          </a:xfrm>
        </p:grpSpPr>
        <p:sp>
          <p:nvSpPr>
            <p:cNvPr id="4" name="矩形 3"/>
            <p:cNvSpPr/>
            <p:nvPr/>
          </p:nvSpPr>
          <p:spPr>
            <a:xfrm rot="2700000">
              <a:off x="6468849" y="1576267"/>
              <a:ext cx="433141" cy="4338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5" name="矩形 4"/>
            <p:cNvSpPr/>
            <p:nvPr/>
          </p:nvSpPr>
          <p:spPr>
            <a:xfrm rot="2700000">
              <a:off x="6590338" y="1576267"/>
              <a:ext cx="433141" cy="433886"/>
            </a:xfrm>
            <a:prstGeom prst="rect">
              <a:avLst/>
            </a:prstGeom>
            <a:gradFill>
              <a:gsLst>
                <a:gs pos="0">
                  <a:srgbClr val="007BD3"/>
                </a:gs>
                <a:gs pos="100000">
                  <a:srgbClr val="0343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grpSp>
      <p:sp>
        <p:nvSpPr>
          <p:cNvPr id="6" name="日期占位符 1"/>
          <p:cNvSpPr>
            <a:spLocks noGrp="1"/>
          </p:cNvSpPr>
          <p:nvPr>
            <p:ph type="dt" sz="half" idx="10"/>
          </p:nvPr>
        </p:nvSpPr>
        <p:spPr/>
        <p:txBody>
          <a:bodyPr/>
          <a:lstStyle>
            <a:lvl1pPr>
              <a:spcBef>
                <a:spcPts val="0"/>
              </a:spcBef>
              <a:spcAft>
                <a:spcPts val="0"/>
              </a:spcAft>
              <a:defRPr noProof="0"/>
            </a:lvl1pPr>
          </a:lstStyle>
          <a:p>
            <a:pPr>
              <a:defRPr/>
            </a:pPr>
            <a:fld id="{5EE5DC54-33EC-4FB9-941E-B29498367D69}" type="datetimeFigureOut">
              <a:rPr lang="zh-CN" altLang="en-US"/>
            </a:fld>
            <a:endParaRPr lang="zh-CN" altLang="en-US"/>
          </a:p>
        </p:txBody>
      </p:sp>
      <p:sp>
        <p:nvSpPr>
          <p:cNvPr id="7" name="页脚占位符 2"/>
          <p:cNvSpPr>
            <a:spLocks noGrp="1"/>
          </p:cNvSpPr>
          <p:nvPr>
            <p:ph type="ftr" sz="quarter" idx="11"/>
          </p:nvPr>
        </p:nvSpPr>
        <p:spPr/>
        <p:txBody>
          <a:bodyPr/>
          <a:lstStyle>
            <a:lvl1pPr>
              <a:spcBef>
                <a:spcPts val="0"/>
              </a:spcBef>
              <a:spcAft>
                <a:spcPts val="0"/>
              </a:spcAft>
              <a:defRPr noProof="0">
                <a:latin typeface="+mn-lt"/>
                <a:ea typeface="+mn-ea"/>
              </a:defRPr>
            </a:lvl1pPr>
          </a:lstStyle>
          <a:p>
            <a:pPr>
              <a:defRPr/>
            </a:pPr>
            <a:endParaRPr lang="zh-CN" altLang="en-US"/>
          </a:p>
        </p:txBody>
      </p:sp>
      <p:sp>
        <p:nvSpPr>
          <p:cNvPr id="8" name="灯片编号占位符 3"/>
          <p:cNvSpPr>
            <a:spLocks noGrp="1"/>
          </p:cNvSpPr>
          <p:nvPr>
            <p:ph type="sldNum" sz="quarter" idx="12"/>
          </p:nvPr>
        </p:nvSpPr>
        <p:spPr/>
        <p:txBody>
          <a:bodyPr/>
          <a:lstStyle>
            <a:lvl1pPr>
              <a:defRPr>
                <a:latin typeface="等线" panose="02010600030101010101" pitchFamily="2" charset="-122"/>
                <a:ea typeface="等线" panose="02010600030101010101" pitchFamily="2" charset="-122"/>
              </a:defRPr>
            </a:lvl1pPr>
          </a:lstStyle>
          <a:p>
            <a:fld id="{F95EE128-7DE7-4F41-B8C0-C88A2C8CF8E6}"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93231A49-700B-473B-8ED5-2326DD3B2A84}" type="slidenum">
              <a:rPr lang="zh-CN" altLang="en-US"/>
            </a:fld>
            <a:endParaRPr lang="zh-CN" altLang="en-US">
              <a:ea typeface="黑体" panose="02010609060101010101" pitchFamily="49"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5.pn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0" Type="http://schemas.openxmlformats.org/officeDocument/2006/relationships/theme" Target="../theme/theme2.xml"/><Relationship Id="rId2" Type="http://schemas.openxmlformats.org/officeDocument/2006/relationships/slideLayout" Target="../slideLayouts/slideLayout16.xml"/><Relationship Id="rId19" Type="http://schemas.openxmlformats.org/officeDocument/2006/relationships/slideLayout" Target="../slideLayouts/slideLayout33.xml"/><Relationship Id="rId18" Type="http://schemas.openxmlformats.org/officeDocument/2006/relationships/slideLayout" Target="../slideLayouts/slideLayout32.xml"/><Relationship Id="rId17" Type="http://schemas.openxmlformats.org/officeDocument/2006/relationships/slideLayout" Target="../slideLayouts/slideLayout31.xml"/><Relationship Id="rId16" Type="http://schemas.openxmlformats.org/officeDocument/2006/relationships/slideLayout" Target="../slideLayouts/slideLayout30.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fld id="{AB2DA330-99E0-4B4D-9C61-82CFEE5A232F}" type="datetimeFigureOut">
              <a:rPr lang="zh-CN" altLang="en-US"/>
            </a:fld>
            <a:endParaRPr lang="zh-CN" altLang="en-US">
              <a:ea typeface="黑体" panose="02010609060101010101" pitchFamily="49" charset="-122"/>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ea typeface="微软雅黑" panose="020B0503020204020204" pitchFamily="34" charset="-122"/>
              </a:defRPr>
            </a:lvl1pPr>
          </a:lstStyle>
          <a:p>
            <a:fld id="{96C05F07-C059-4BF8-AC51-7854DA897CC6}" type="slidenum">
              <a:rPr lang="zh-CN" altLang="en-US"/>
            </a:fld>
            <a:endParaRPr lang="zh-CN" altLang="en-US">
              <a:ea typeface="黑体" panose="02010609060101010101" pitchFamily="49"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2051" name="Rectangle 3"/>
          <p:cNvSpPr>
            <a:spLocks noGrp="1" noChangeArrowheads="1"/>
          </p:cNvSpPr>
          <p:nvPr>
            <p:ph type="body" idx="9"/>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Rectangle 4"/>
          <p:cNvSpPr>
            <a:spLocks noGrp="1"/>
          </p:cNvSpPr>
          <p:nvPr>
            <p:ph type="dt" sz="half" idx="2"/>
          </p:nvPr>
        </p:nvSpPr>
        <p:spPr>
          <a:xfrm>
            <a:off x="609600" y="6245225"/>
            <a:ext cx="2844800" cy="476250"/>
          </a:xfrm>
          <a:prstGeom prst="rect">
            <a:avLst/>
          </a:prstGeom>
          <a:noFill/>
          <a:ln w="9525">
            <a:noFill/>
          </a:ln>
        </p:spPr>
        <p:txBody>
          <a:bodyPr/>
          <a:lstStyle>
            <a:lvl1pPr fontAlgn="auto">
              <a:defRPr sz="1400" noProof="1" smtClean="0">
                <a:latin typeface="+mn-lt"/>
                <a:ea typeface="+mn-ea"/>
              </a:defRPr>
            </a:lvl1pPr>
          </a:lstStyle>
          <a:p>
            <a:fld id="{AB2DA330-99E0-4B4D-9C61-82CFEE5A232F}" type="datetimeFigureOut">
              <a:rPr lang="zh-CN" altLang="en-US"/>
            </a:fld>
            <a:endParaRPr lang="zh-CN" altLang="en-US">
              <a:ea typeface="黑体" panose="02010609060101010101" pitchFamily="49" charset="-122"/>
            </a:endParaRPr>
          </a:p>
        </p:txBody>
      </p:sp>
      <p:sp>
        <p:nvSpPr>
          <p:cNvPr id="1029" name="Rectangle 5"/>
          <p:cNvSpPr>
            <a:spLocks noGrp="1"/>
          </p:cNvSpPr>
          <p:nvPr>
            <p:ph type="ftr" sz="quarter" idx="3"/>
          </p:nvPr>
        </p:nvSpPr>
        <p:spPr>
          <a:xfrm>
            <a:off x="4165600" y="6245225"/>
            <a:ext cx="3860800" cy="476250"/>
          </a:xfrm>
          <a:prstGeom prst="rect">
            <a:avLst/>
          </a:prstGeom>
          <a:noFill/>
          <a:ln w="9525">
            <a:noFill/>
          </a:ln>
        </p:spPr>
        <p:txBody>
          <a:bodyPr/>
          <a:lstStyle>
            <a:lvl1pPr algn="ctr" fontAlgn="auto">
              <a:defRPr sz="1400" noProof="1"/>
            </a:lvl1pPr>
          </a:lstStyle>
          <a:p>
            <a:endParaRPr lang="zh-CN" altLang="en-US"/>
          </a:p>
        </p:txBody>
      </p:sp>
      <p:sp>
        <p:nvSpPr>
          <p:cNvPr id="1030" name="Rectangle 6"/>
          <p:cNvSpPr>
            <a:spLocks noGrp="1"/>
          </p:cNvSpPr>
          <p:nvPr>
            <p:ph type="sldNum" sz="quarter" idx="4"/>
          </p:nvPr>
        </p:nvSpPr>
        <p:spPr>
          <a:xfrm>
            <a:off x="8737600" y="6245225"/>
            <a:ext cx="2844800" cy="476250"/>
          </a:xfrm>
          <a:prstGeom prst="rect">
            <a:avLst/>
          </a:prstGeom>
          <a:noFill/>
          <a:ln w="9525">
            <a:noFill/>
          </a:ln>
        </p:spPr>
        <p:txBody>
          <a:bodyPr vert="horz" wrap="square" lIns="91440" tIns="45720" rIns="91440" bIns="45720" numCol="1" anchor="t" anchorCtr="0" compatLnSpc="1"/>
          <a:lstStyle>
            <a:lvl1pPr algn="r">
              <a:defRPr sz="1400">
                <a:ea typeface="宋体" panose="02010600030101010101" pitchFamily="2" charset="-122"/>
              </a:defRPr>
            </a:lvl1pPr>
          </a:lstStyle>
          <a:p>
            <a:fld id="{E735AB90-CADA-4041-B711-7C922879BD98}" type="slidenum">
              <a:rPr lang="zh-CN" altLang="en-US"/>
            </a:fld>
            <a:endParaRPr lang="zh-CN" altLang="en-US">
              <a:ea typeface="黑体" panose="02010609060101010101" pitchFamily="49" charset="-122"/>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6.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tags" Target="../tags/tag2.xml"/><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26.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tags" Target="../tags/tag3.xml"/><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7.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noFill/>
        <a:effectLst/>
      </p:bgPr>
    </p:bg>
    <p:spTree>
      <p:nvGrpSpPr>
        <p:cNvPr id="1" name=""/>
        <p:cNvGrpSpPr/>
        <p:nvPr/>
      </p:nvGrpSpPr>
      <p:grpSpPr>
        <a:xfrm>
          <a:off x="0" y="0"/>
          <a:ext cx="0" cy="0"/>
          <a:chOff x="0" y="0"/>
          <a:chExt cx="0" cy="0"/>
        </a:xfrm>
      </p:grpSpPr>
      <p:pic>
        <p:nvPicPr>
          <p:cNvPr id="21506" name="图片 1" descr="图片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custDataLst>
              <p:tags r:id="rId2"/>
            </p:custDataLst>
          </p:nvPr>
        </p:nvSpPr>
        <p:spPr>
          <a:xfrm>
            <a:off x="0" y="0"/>
            <a:ext cx="12192000" cy="4130040"/>
          </a:xfrm>
          <a:prstGeom prst="rect">
            <a:avLst/>
          </a:prstGeom>
          <a:gradFill>
            <a:gsLst>
              <a:gs pos="0">
                <a:srgbClr val="0056C0">
                  <a:alpha val="100000"/>
                </a:srgbClr>
              </a:gs>
              <a:gs pos="24000">
                <a:srgbClr val="0056C0">
                  <a:alpha val="75000"/>
                </a:srgbClr>
              </a:gs>
              <a:gs pos="67000">
                <a:srgbClr val="0087E6">
                  <a:alpha val="25000"/>
                </a:srgbClr>
              </a:gs>
              <a:gs pos="100000">
                <a:srgbClr val="00C0FA">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50800">
                <a:solidFill>
                  <a:schemeClr val="accent1"/>
                </a:solidFill>
              </a:ln>
            </a:endParaRPr>
          </a:p>
        </p:txBody>
      </p:sp>
      <p:sp>
        <p:nvSpPr>
          <p:cNvPr id="21507" name="文本框 15"/>
          <p:cNvSpPr txBox="1">
            <a:spLocks noChangeArrowheads="1"/>
          </p:cNvSpPr>
          <p:nvPr/>
        </p:nvSpPr>
        <p:spPr bwMode="auto">
          <a:xfrm>
            <a:off x="0" y="4130675"/>
            <a:ext cx="1219200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altLang="zh-CN" sz="2400" dirty="0">
              <a:solidFill>
                <a:schemeClr val="bg1"/>
              </a:solidFill>
              <a:latin typeface="+mn-lt"/>
              <a:ea typeface="+mn-ea"/>
              <a:cs typeface="+mn-ea"/>
              <a:sym typeface="+mn-lt"/>
            </a:endParaRPr>
          </a:p>
          <a:p>
            <a:pPr algn="ctr"/>
            <a:r>
              <a:rPr lang="en-US" altLang="zh-CN" sz="2400" dirty="0">
                <a:solidFill>
                  <a:schemeClr val="bg1"/>
                </a:solidFill>
                <a:latin typeface="+mn-lt"/>
                <a:ea typeface="+mn-ea"/>
                <a:cs typeface="+mn-ea"/>
                <a:sym typeface="+mn-lt"/>
              </a:rPr>
              <a:t>2024</a:t>
            </a:r>
            <a:r>
              <a:rPr lang="zh-CN" altLang="zh-CN" sz="2400" dirty="0">
                <a:solidFill>
                  <a:schemeClr val="bg1"/>
                </a:solidFill>
                <a:latin typeface="+mn-lt"/>
                <a:ea typeface="+mn-ea"/>
                <a:cs typeface="+mn-ea"/>
                <a:sym typeface="+mn-lt"/>
              </a:rPr>
              <a:t>年</a:t>
            </a:r>
            <a:r>
              <a:rPr lang="en-US" altLang="zh-CN" sz="2400" dirty="0">
                <a:solidFill>
                  <a:schemeClr val="bg1"/>
                </a:solidFill>
                <a:latin typeface="+mn-lt"/>
                <a:ea typeface="+mn-ea"/>
                <a:cs typeface="+mn-ea"/>
                <a:sym typeface="+mn-lt"/>
              </a:rPr>
              <a:t>4</a:t>
            </a:r>
            <a:r>
              <a:rPr lang="zh-CN" altLang="en-US" sz="2400" dirty="0">
                <a:solidFill>
                  <a:schemeClr val="bg1"/>
                </a:solidFill>
                <a:latin typeface="+mn-lt"/>
                <a:ea typeface="+mn-ea"/>
                <a:cs typeface="+mn-ea"/>
                <a:sym typeface="+mn-lt"/>
              </a:rPr>
              <a:t>月</a:t>
            </a:r>
            <a:r>
              <a:rPr lang="en-US" altLang="zh-CN" sz="2400" dirty="0">
                <a:solidFill>
                  <a:schemeClr val="bg1"/>
                </a:solidFill>
                <a:latin typeface="+mn-lt"/>
                <a:ea typeface="+mn-ea"/>
                <a:cs typeface="+mn-ea"/>
                <a:sym typeface="+mn-lt"/>
              </a:rPr>
              <a:t>26</a:t>
            </a:r>
            <a:r>
              <a:rPr lang="zh-CN" altLang="en-US" sz="2400" dirty="0">
                <a:solidFill>
                  <a:schemeClr val="bg1"/>
                </a:solidFill>
                <a:latin typeface="+mn-lt"/>
                <a:ea typeface="+mn-ea"/>
                <a:cs typeface="+mn-ea"/>
                <a:sym typeface="+mn-lt"/>
              </a:rPr>
              <a:t>日</a:t>
            </a:r>
            <a:endParaRPr lang="zh-CN" altLang="en-US" sz="2400" dirty="0">
              <a:solidFill>
                <a:schemeClr val="bg1"/>
              </a:solidFill>
              <a:latin typeface="+mn-lt"/>
              <a:ea typeface="+mn-ea"/>
              <a:cs typeface="+mn-ea"/>
              <a:sym typeface="+mn-lt"/>
            </a:endParaRPr>
          </a:p>
          <a:p>
            <a:pPr algn="ctr"/>
            <a:r>
              <a:rPr lang="en-US" altLang="zh-CN" sz="2400" dirty="0">
                <a:solidFill>
                  <a:schemeClr val="bg1"/>
                </a:solidFill>
                <a:latin typeface="+mn-lt"/>
                <a:ea typeface="+mn-ea"/>
                <a:cs typeface="+mn-ea"/>
                <a:sym typeface="+mn-lt"/>
              </a:rPr>
              <a:t>           </a:t>
            </a:r>
            <a:endParaRPr lang="zh-CN" altLang="zh-CN" sz="2400" dirty="0">
              <a:solidFill>
                <a:schemeClr val="bg1"/>
              </a:solidFill>
              <a:latin typeface="+mn-lt"/>
              <a:ea typeface="+mn-ea"/>
              <a:cs typeface="+mn-ea"/>
              <a:sym typeface="+mn-lt"/>
            </a:endParaRPr>
          </a:p>
        </p:txBody>
      </p:sp>
      <p:sp>
        <p:nvSpPr>
          <p:cNvPr id="21508" name="文本框 16"/>
          <p:cNvSpPr txBox="1">
            <a:spLocks noChangeArrowheads="1"/>
          </p:cNvSpPr>
          <p:nvPr/>
        </p:nvSpPr>
        <p:spPr bwMode="auto">
          <a:xfrm>
            <a:off x="0" y="1618962"/>
            <a:ext cx="12192000" cy="1691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altLang="zh-CN" sz="4000" b="1" dirty="0">
                <a:solidFill>
                  <a:schemeClr val="bg1"/>
                </a:solidFill>
                <a:latin typeface="+mn-lt"/>
                <a:ea typeface="+mn-ea"/>
                <a:cs typeface="+mn-ea"/>
                <a:sym typeface="+mn-lt"/>
              </a:rPr>
              <a:t>2025</a:t>
            </a:r>
            <a:r>
              <a:rPr lang="zh-CN" altLang="en-US" sz="4000" b="1" dirty="0">
                <a:solidFill>
                  <a:schemeClr val="bg1"/>
                </a:solidFill>
                <a:latin typeface="+mn-lt"/>
                <a:ea typeface="+mn-ea"/>
                <a:cs typeface="+mn-ea"/>
                <a:sym typeface="+mn-lt"/>
              </a:rPr>
              <a:t>年度广州市科技计划项目</a:t>
            </a:r>
            <a:endParaRPr lang="zh-CN" altLang="en-US" sz="4000" b="1" dirty="0">
              <a:solidFill>
                <a:schemeClr val="bg1"/>
              </a:solidFill>
              <a:latin typeface="+mn-lt"/>
              <a:ea typeface="+mn-ea"/>
              <a:cs typeface="+mn-ea"/>
              <a:sym typeface="+mn-lt"/>
            </a:endParaRPr>
          </a:p>
          <a:p>
            <a:pPr algn="ctr">
              <a:lnSpc>
                <a:spcPct val="130000"/>
              </a:lnSpc>
            </a:pPr>
            <a:r>
              <a:rPr lang="zh-CN" altLang="en-US" sz="4000" b="1" dirty="0">
                <a:solidFill>
                  <a:schemeClr val="bg1"/>
                </a:solidFill>
                <a:latin typeface="+mn-lt"/>
                <a:ea typeface="+mn-ea"/>
                <a:cs typeface="+mn-ea"/>
                <a:sym typeface="+mn-lt"/>
              </a:rPr>
              <a:t>申报指南宣讲会</a:t>
            </a:r>
            <a:endParaRPr lang="zh-CN" altLang="en-US" sz="4000" b="1" dirty="0">
              <a:solidFill>
                <a:schemeClr val="bg1"/>
              </a:solidFill>
              <a:latin typeface="+mn-lt"/>
              <a:ea typeface="+mn-ea"/>
              <a:cs typeface="+mn-ea"/>
              <a:sym typeface="+mn-lt"/>
            </a:endParaRPr>
          </a:p>
        </p:txBody>
      </p:sp>
      <p:pic>
        <p:nvPicPr>
          <p:cNvPr id="4" name="图片 3" descr="读懂会logo"/>
          <p:cNvPicPr>
            <a:picLocks noChangeAspect="1"/>
          </p:cNvPicPr>
          <p:nvPr/>
        </p:nvPicPr>
        <p:blipFill>
          <a:blip r:embed="rId3"/>
          <a:stretch>
            <a:fillRect/>
          </a:stretch>
        </p:blipFill>
        <p:spPr>
          <a:xfrm>
            <a:off x="1528445" y="349885"/>
            <a:ext cx="2710815" cy="560070"/>
          </a:xfrm>
          <a:prstGeom prst="rect">
            <a:avLst/>
          </a:prstGeom>
        </p:spPr>
      </p:pic>
      <p:pic>
        <p:nvPicPr>
          <p:cNvPr id="3" name="图片 2" descr="科技局logo"/>
          <p:cNvPicPr>
            <a:picLocks noChangeAspect="1"/>
          </p:cNvPicPr>
          <p:nvPr/>
        </p:nvPicPr>
        <p:blipFill>
          <a:blip r:embed="rId4"/>
          <a:stretch>
            <a:fillRect/>
          </a:stretch>
        </p:blipFill>
        <p:spPr>
          <a:xfrm>
            <a:off x="385445" y="215265"/>
            <a:ext cx="846455" cy="829945"/>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48665" y="1767432"/>
            <a:ext cx="10513060" cy="4765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283460" y="1539467"/>
            <a:ext cx="7121525" cy="460375"/>
          </a:xfrm>
          <a:prstGeom prst="rect">
            <a:avLst/>
          </a:prstGeom>
          <a:solidFill>
            <a:srgbClr val="0070C0"/>
          </a:solidFill>
        </p:spPr>
        <p:txBody>
          <a:bodyPr wrap="square">
            <a:spAutoFit/>
          </a:bodyPr>
          <a:lstStyle/>
          <a:p>
            <a:pPr algn="ctr"/>
            <a:r>
              <a:rPr lang="zh-CN" altLang="en-US" sz="2400" b="1" i="1" dirty="0">
                <a:solidFill>
                  <a:schemeClr val="bg1"/>
                </a:solidFill>
                <a:latin typeface="+mn-ea"/>
                <a:sym typeface="+mn-ea"/>
              </a:rPr>
              <a:t> </a:t>
            </a:r>
            <a:r>
              <a:rPr altLang="zh-CN" sz="2400" b="1" dirty="0">
                <a:solidFill>
                  <a:schemeClr val="bg1"/>
                </a:solidFill>
                <a:sym typeface="+mn-ea"/>
              </a:rPr>
              <a:t>2025年科学传播与科学教育讲坛项目</a:t>
            </a:r>
            <a:r>
              <a:rPr lang="zh-CN" altLang="en-US" sz="2400" b="1" dirty="0">
                <a:solidFill>
                  <a:schemeClr val="bg1"/>
                </a:solidFill>
                <a:sym typeface="+mn-ea"/>
              </a:rPr>
              <a:t>（</a:t>
            </a:r>
            <a:r>
              <a:rPr lang="en-US" altLang="zh-CN" sz="2400" b="1" dirty="0">
                <a:solidFill>
                  <a:schemeClr val="bg1"/>
                </a:solidFill>
                <a:sym typeface="+mn-ea"/>
              </a:rPr>
              <a:t>100</a:t>
            </a:r>
            <a:r>
              <a:rPr lang="zh-CN" altLang="en-US" sz="2400" b="1" dirty="0">
                <a:solidFill>
                  <a:schemeClr val="bg1"/>
                </a:solidFill>
                <a:sym typeface="+mn-ea"/>
              </a:rPr>
              <a:t>万元）</a:t>
            </a:r>
            <a:endParaRPr lang="en-US" altLang="zh-CN" sz="2400" b="1" dirty="0">
              <a:solidFill>
                <a:schemeClr val="bg1"/>
              </a:solidFill>
              <a:latin typeface="+mn-lt"/>
              <a:ea typeface="+mn-ea"/>
              <a:cs typeface="+mn-ea"/>
              <a:sym typeface="+mn-lt"/>
            </a:endParaRPr>
          </a:p>
        </p:txBody>
      </p:sp>
      <p:sp>
        <p:nvSpPr>
          <p:cNvPr id="13" name="文本框 12"/>
          <p:cNvSpPr txBox="1"/>
          <p:nvPr/>
        </p:nvSpPr>
        <p:spPr>
          <a:xfrm>
            <a:off x="748665" y="1999842"/>
            <a:ext cx="10513060" cy="3138805"/>
          </a:xfrm>
          <a:prstGeom prst="rect">
            <a:avLst/>
          </a:prstGeom>
          <a:noFill/>
        </p:spPr>
        <p:txBody>
          <a:bodyPr wrap="square">
            <a:noAutofit/>
          </a:bodyPr>
          <a:lstStyle/>
          <a:p>
            <a:pPr algn="just" fontAlgn="auto">
              <a:lnSpc>
                <a:spcPts val="3500"/>
              </a:lnSpc>
              <a:spcBef>
                <a:spcPts val="600"/>
              </a:spcBef>
              <a:spcAft>
                <a:spcPts val="600"/>
              </a:spcAft>
            </a:pPr>
            <a:r>
              <a:rPr lang="zh-CN" altLang="zh-CN" sz="2000" b="1" dirty="0">
                <a:sym typeface="+mn-ea"/>
              </a:rPr>
              <a:t>申报对象</a:t>
            </a:r>
            <a:r>
              <a:rPr lang="zh-CN" altLang="en-US" sz="2000" b="1" dirty="0">
                <a:sym typeface="+mn-ea"/>
              </a:rPr>
              <a:t>：</a:t>
            </a:r>
            <a:r>
              <a:rPr lang="zh-CN" altLang="zh-CN" sz="2000" dirty="0">
                <a:sym typeface="+mn-ea"/>
              </a:rPr>
              <a:t>具备省级（含副省级）以上地区大型科技讲坛组织策划实施工作经验的单位，与中国科学院具有良好合作关系。</a:t>
            </a:r>
            <a:endParaRPr lang="zh-CN" altLang="zh-CN" sz="2000" dirty="0">
              <a:sym typeface="+mn-ea"/>
            </a:endParaRPr>
          </a:p>
          <a:p>
            <a:pPr algn="just" fontAlgn="auto">
              <a:lnSpc>
                <a:spcPts val="3500"/>
              </a:lnSpc>
              <a:spcBef>
                <a:spcPts val="400"/>
              </a:spcBef>
              <a:spcAft>
                <a:spcPts val="400"/>
              </a:spcAft>
            </a:pPr>
            <a:r>
              <a:rPr lang="zh-CN" altLang="en-US" sz="2000" b="1" dirty="0">
                <a:sym typeface="+mn-ea"/>
              </a:rPr>
              <a:t>项目内容和指南指标：</a:t>
            </a:r>
            <a:endParaRPr lang="zh-CN" altLang="zh-CN" sz="2000" dirty="0"/>
          </a:p>
          <a:p>
            <a:pPr marL="342265" indent="-342265" algn="just" fontAlgn="auto">
              <a:lnSpc>
                <a:spcPts val="3500"/>
              </a:lnSpc>
              <a:spcBef>
                <a:spcPts val="600"/>
              </a:spcBef>
              <a:spcAft>
                <a:spcPts val="600"/>
              </a:spcAft>
              <a:buFont typeface="+mj-lt"/>
              <a:buAutoNum type="arabicPeriod"/>
            </a:pPr>
            <a:r>
              <a:rPr altLang="zh-CN" sz="2000" dirty="0">
                <a:sym typeface="+mn-ea"/>
              </a:rPr>
              <a:t>结合粤港澳大湾区科技创新特色，依托中国科学院丰富科学资源优势，组织策划认知度高、具有广州特色的、以科学传播与科学教育为主要内容的专业讲坛不少于5场，打造有影响力的粤港澳大湾区科学交流品牌。</a:t>
            </a:r>
            <a:endParaRPr altLang="zh-CN" sz="2000" dirty="0">
              <a:sym typeface="+mn-ea"/>
            </a:endParaRPr>
          </a:p>
          <a:p>
            <a:pPr marL="342265" indent="-342265" algn="just" fontAlgn="auto">
              <a:lnSpc>
                <a:spcPts val="3500"/>
              </a:lnSpc>
              <a:spcBef>
                <a:spcPts val="600"/>
              </a:spcBef>
              <a:spcAft>
                <a:spcPts val="600"/>
              </a:spcAft>
              <a:buFont typeface="+mj-lt"/>
              <a:buAutoNum type="arabicPeriod"/>
            </a:pPr>
            <a:r>
              <a:rPr altLang="zh-CN" sz="2000" dirty="0">
                <a:sym typeface="+mn-ea"/>
              </a:rPr>
              <a:t>邀请不少于25位嘉宾现场演讲；拍摄、制作、发布并提供不少于20个嘉宾演讲视频，涉及不少于10个科学领域，发掘和培育大湾区科学传播明星。报送科普信息稿不少于20篇，并充分发挥新媒体平台作用进行传播。</a:t>
            </a:r>
            <a:endParaRPr altLang="zh-CN" sz="2000" dirty="0">
              <a:sym typeface="+mn-ea"/>
            </a:endParaRPr>
          </a:p>
        </p:txBody>
      </p:sp>
      <p:sp>
        <p:nvSpPr>
          <p:cNvPr id="2" name="文本框 1"/>
          <p:cNvSpPr txBox="1"/>
          <p:nvPr/>
        </p:nvSpPr>
        <p:spPr>
          <a:xfrm>
            <a:off x="332567" y="820539"/>
            <a:ext cx="9772650" cy="662554"/>
          </a:xfrm>
          <a:prstGeom prst="rect">
            <a:avLst/>
          </a:prstGeom>
          <a:noFill/>
          <a:ln>
            <a:noFill/>
          </a:ln>
        </p:spPr>
        <p:txBody>
          <a:bodyPr wrap="square">
            <a:spAutoFit/>
          </a:bodyPr>
          <a:lstStyle/>
          <a:p>
            <a:pPr marR="0" defTabSz="914400" fontAlgn="auto">
              <a:lnSpc>
                <a:spcPct val="150000"/>
              </a:lnSpc>
              <a:buClrTx/>
              <a:buSzTx/>
              <a:buFontTx/>
              <a:defRPr/>
            </a:pPr>
            <a:r>
              <a:rPr lang="zh-CN" altLang="en-US" sz="2800" b="1" dirty="0">
                <a:latin typeface="微软雅黑" panose="020B0503020204020204" pitchFamily="34" charset="-122"/>
                <a:ea typeface="微软雅黑" panose="020B0503020204020204" pitchFamily="34" charset="-122"/>
                <a:sym typeface="+mn-ea"/>
              </a:rPr>
              <a:t>二、项目要求</a:t>
            </a:r>
            <a:r>
              <a:rPr lang="en-US" altLang="zh-CN" sz="2800" b="1" dirty="0">
                <a:latin typeface="微软雅黑" panose="020B0503020204020204" pitchFamily="34" charset="-122"/>
                <a:ea typeface="微软雅黑" panose="020B0503020204020204" pitchFamily="34" charset="-122"/>
                <a:sym typeface="+mn-ea"/>
              </a:rPr>
              <a:t>——</a:t>
            </a:r>
            <a:r>
              <a:rPr lang="zh-CN" altLang="en-US" sz="2800" b="1" dirty="0">
                <a:latin typeface="微软雅黑" panose="020B0503020204020204" pitchFamily="34" charset="-122"/>
                <a:ea typeface="微软雅黑" panose="020B0503020204020204" pitchFamily="34" charset="-122"/>
                <a:sym typeface="+mn-ea"/>
              </a:rPr>
              <a:t>项目</a:t>
            </a:r>
            <a:r>
              <a:rPr lang="en-US" altLang="zh-CN" sz="2800" b="1" dirty="0">
                <a:latin typeface="微软雅黑" panose="020B0503020204020204" pitchFamily="34" charset="-122"/>
                <a:ea typeface="微软雅黑" panose="020B0503020204020204" pitchFamily="34" charset="-122"/>
                <a:sym typeface="+mn-ea"/>
              </a:rPr>
              <a:t>5</a:t>
            </a:r>
            <a:endParaRPr lang="en-US" altLang="zh-CN" sz="2800" b="1" dirty="0">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263525" y="214630"/>
            <a:ext cx="9772650" cy="702436"/>
          </a:xfrm>
          <a:prstGeom prst="rect">
            <a:avLst/>
          </a:prstGeom>
          <a:noFill/>
          <a:ln>
            <a:noFill/>
          </a:ln>
        </p:spPr>
        <p:txBody>
          <a:bodyPr wrap="square">
            <a:spAutoFit/>
          </a:bodyPr>
          <a:lstStyle/>
          <a:p>
            <a:pPr marR="0" defTabSz="914400" fontAlgn="auto">
              <a:lnSpc>
                <a:spcPct val="150000"/>
              </a:lnSpc>
              <a:buClrTx/>
              <a:buSzTx/>
              <a:buFontTx/>
              <a:defRPr/>
            </a:pPr>
            <a:r>
              <a:rPr lang="zh-CN" altLang="en-US" sz="3000" b="1" dirty="0">
                <a:latin typeface="+mn-lt"/>
                <a:ea typeface="+mn-ea"/>
                <a:cs typeface="+mn-ea"/>
                <a:sym typeface="+mn-lt"/>
              </a:rPr>
              <a:t>科普专题（科普品牌项目）申报指南</a:t>
            </a:r>
            <a:endParaRPr lang="zh-CN" altLang="en-US" sz="3000" b="1" dirty="0">
              <a:latin typeface="+mn-lt"/>
              <a:ea typeface="+mn-ea"/>
              <a:cs typeface="+mn-ea"/>
              <a:sym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48665" y="1869034"/>
            <a:ext cx="10513060" cy="4765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283460" y="1641069"/>
            <a:ext cx="7121525" cy="460375"/>
          </a:xfrm>
          <a:prstGeom prst="rect">
            <a:avLst/>
          </a:prstGeom>
          <a:solidFill>
            <a:srgbClr val="0070C0"/>
          </a:solidFill>
        </p:spPr>
        <p:txBody>
          <a:bodyPr wrap="square">
            <a:spAutoFit/>
          </a:bodyPr>
          <a:lstStyle/>
          <a:p>
            <a:pPr algn="ctr"/>
            <a:r>
              <a:rPr lang="zh-CN" altLang="en-US" sz="2400" b="1" i="1" dirty="0">
                <a:solidFill>
                  <a:schemeClr val="bg1"/>
                </a:solidFill>
                <a:latin typeface="+mn-ea"/>
                <a:sym typeface="+mn-ea"/>
              </a:rPr>
              <a:t> </a:t>
            </a:r>
            <a:r>
              <a:rPr altLang="zh-CN" sz="2400" b="1" dirty="0">
                <a:solidFill>
                  <a:schemeClr val="bg1"/>
                </a:solidFill>
                <a:sym typeface="+mn-ea"/>
              </a:rPr>
              <a:t>2025年“科学达人秀”项目</a:t>
            </a:r>
            <a:r>
              <a:rPr lang="zh-CN" altLang="en-US" sz="2400" b="1" dirty="0">
                <a:solidFill>
                  <a:schemeClr val="bg1"/>
                </a:solidFill>
                <a:sym typeface="+mn-ea"/>
              </a:rPr>
              <a:t>（</a:t>
            </a:r>
            <a:r>
              <a:rPr lang="en-US" altLang="zh-CN" sz="2400" b="1" dirty="0">
                <a:solidFill>
                  <a:schemeClr val="bg1"/>
                </a:solidFill>
                <a:sym typeface="+mn-ea"/>
              </a:rPr>
              <a:t>100</a:t>
            </a:r>
            <a:r>
              <a:rPr lang="zh-CN" altLang="en-US" sz="2400" b="1" dirty="0">
                <a:solidFill>
                  <a:schemeClr val="bg1"/>
                </a:solidFill>
                <a:sym typeface="+mn-ea"/>
              </a:rPr>
              <a:t>万元）</a:t>
            </a:r>
            <a:endParaRPr lang="en-US" altLang="zh-CN" sz="2400" b="1" dirty="0">
              <a:solidFill>
                <a:schemeClr val="bg1"/>
              </a:solidFill>
              <a:latin typeface="+mn-lt"/>
              <a:ea typeface="+mn-ea"/>
              <a:cs typeface="+mn-ea"/>
              <a:sym typeface="+mn-lt"/>
            </a:endParaRPr>
          </a:p>
        </p:txBody>
      </p:sp>
      <p:sp>
        <p:nvSpPr>
          <p:cNvPr id="13" name="文本框 12"/>
          <p:cNvSpPr txBox="1"/>
          <p:nvPr/>
        </p:nvSpPr>
        <p:spPr>
          <a:xfrm>
            <a:off x="748665" y="2101444"/>
            <a:ext cx="10513060" cy="3138805"/>
          </a:xfrm>
          <a:prstGeom prst="rect">
            <a:avLst/>
          </a:prstGeom>
          <a:noFill/>
        </p:spPr>
        <p:txBody>
          <a:bodyPr wrap="square">
            <a:noAutofit/>
          </a:bodyPr>
          <a:lstStyle/>
          <a:p>
            <a:pPr algn="just" fontAlgn="auto">
              <a:lnSpc>
                <a:spcPts val="3500"/>
              </a:lnSpc>
              <a:spcBef>
                <a:spcPts val="600"/>
              </a:spcBef>
              <a:spcAft>
                <a:spcPts val="600"/>
              </a:spcAft>
            </a:pPr>
            <a:r>
              <a:rPr lang="zh-CN" altLang="zh-CN" sz="2000" b="1" dirty="0">
                <a:sym typeface="+mn-ea"/>
              </a:rPr>
              <a:t>申报对象</a:t>
            </a:r>
            <a:r>
              <a:rPr lang="zh-CN" altLang="en-US" sz="2000" b="1" dirty="0">
                <a:sym typeface="+mn-ea"/>
              </a:rPr>
              <a:t>：</a:t>
            </a:r>
            <a:r>
              <a:rPr lang="zh-CN" altLang="zh-CN" sz="2000" dirty="0">
                <a:sym typeface="+mn-ea"/>
              </a:rPr>
              <a:t>具有省级（含副省级）以上地区科学实验类专题节目组织策划实施工作经验的单位，具备电视拍摄、录制和播放资质。</a:t>
            </a:r>
            <a:endParaRPr lang="zh-CN" altLang="zh-CN" sz="2000" dirty="0">
              <a:sym typeface="+mn-ea"/>
            </a:endParaRPr>
          </a:p>
          <a:p>
            <a:pPr algn="just" fontAlgn="auto">
              <a:lnSpc>
                <a:spcPts val="3500"/>
              </a:lnSpc>
              <a:spcBef>
                <a:spcPts val="400"/>
              </a:spcBef>
              <a:spcAft>
                <a:spcPts val="400"/>
              </a:spcAft>
            </a:pPr>
            <a:r>
              <a:rPr lang="zh-CN" altLang="en-US" sz="2000" b="1" dirty="0">
                <a:sym typeface="+mn-ea"/>
              </a:rPr>
              <a:t>项目内容和指南指标：</a:t>
            </a:r>
            <a:endParaRPr lang="zh-CN" altLang="zh-CN" sz="2000" dirty="0"/>
          </a:p>
          <a:p>
            <a:pPr marL="342265" indent="-342265" algn="just" fontAlgn="auto">
              <a:lnSpc>
                <a:spcPts val="3500"/>
              </a:lnSpc>
              <a:spcBef>
                <a:spcPts val="600"/>
              </a:spcBef>
              <a:spcAft>
                <a:spcPts val="600"/>
              </a:spcAft>
              <a:buFont typeface="+mj-lt"/>
              <a:buAutoNum type="arabicPeriod"/>
            </a:pPr>
            <a:r>
              <a:rPr altLang="zh-CN" sz="2000" dirty="0">
                <a:sym typeface="+mn-ea"/>
              </a:rPr>
              <a:t>要求节目具有互动性、参与性强、传播度广，包括：制作不少于26期面向青少年等对象的科普实验电视节目及视频，并在省级（含副省级）以上电视台及其他平台播出；</a:t>
            </a:r>
            <a:endParaRPr altLang="zh-CN" sz="2000" dirty="0">
              <a:sym typeface="+mn-ea"/>
            </a:endParaRPr>
          </a:p>
          <a:p>
            <a:pPr marL="342265" indent="-342265" algn="just" fontAlgn="auto">
              <a:lnSpc>
                <a:spcPts val="3500"/>
              </a:lnSpc>
              <a:spcBef>
                <a:spcPts val="600"/>
              </a:spcBef>
              <a:spcAft>
                <a:spcPts val="600"/>
              </a:spcAft>
              <a:buFont typeface="+mj-lt"/>
              <a:buAutoNum type="arabicPeriod"/>
            </a:pPr>
            <a:r>
              <a:rPr altLang="zh-CN" sz="2000" dirty="0">
                <a:sym typeface="+mn-ea"/>
              </a:rPr>
              <a:t>汇总科普专家对科学实验的点评视频不少于26个；报送科普信息稿不少于20篇；</a:t>
            </a:r>
            <a:endParaRPr altLang="zh-CN" sz="2000" dirty="0">
              <a:sym typeface="+mn-ea"/>
            </a:endParaRPr>
          </a:p>
          <a:p>
            <a:pPr marL="342265" indent="-342265" algn="just" fontAlgn="auto">
              <a:lnSpc>
                <a:spcPts val="3500"/>
              </a:lnSpc>
              <a:spcBef>
                <a:spcPts val="600"/>
              </a:spcBef>
              <a:spcAft>
                <a:spcPts val="600"/>
              </a:spcAft>
              <a:buFont typeface="+mj-lt"/>
              <a:buAutoNum type="arabicPeriod"/>
            </a:pPr>
            <a:r>
              <a:rPr altLang="zh-CN" sz="2000" dirty="0">
                <a:sym typeface="+mn-ea"/>
              </a:rPr>
              <a:t>制作系列节目宣传片、微视频在电视台、网站等平台播出，并充分发挥新媒体平台作用进行传播。</a:t>
            </a:r>
            <a:endParaRPr altLang="zh-CN" sz="2000" dirty="0">
              <a:sym typeface="+mn-ea"/>
            </a:endParaRPr>
          </a:p>
        </p:txBody>
      </p:sp>
      <p:sp>
        <p:nvSpPr>
          <p:cNvPr id="2" name="文本框 1"/>
          <p:cNvSpPr txBox="1"/>
          <p:nvPr/>
        </p:nvSpPr>
        <p:spPr>
          <a:xfrm>
            <a:off x="332567" y="820539"/>
            <a:ext cx="9772650" cy="662554"/>
          </a:xfrm>
          <a:prstGeom prst="rect">
            <a:avLst/>
          </a:prstGeom>
          <a:noFill/>
          <a:ln>
            <a:noFill/>
          </a:ln>
        </p:spPr>
        <p:txBody>
          <a:bodyPr wrap="square">
            <a:spAutoFit/>
          </a:bodyPr>
          <a:lstStyle/>
          <a:p>
            <a:pPr marR="0" defTabSz="914400" fontAlgn="auto">
              <a:lnSpc>
                <a:spcPct val="150000"/>
              </a:lnSpc>
              <a:buClrTx/>
              <a:buSzTx/>
              <a:buFontTx/>
              <a:defRPr/>
            </a:pPr>
            <a:r>
              <a:rPr lang="zh-CN" altLang="en-US" sz="2800" b="1" dirty="0">
                <a:latin typeface="微软雅黑" panose="020B0503020204020204" pitchFamily="34" charset="-122"/>
                <a:ea typeface="微软雅黑" panose="020B0503020204020204" pitchFamily="34" charset="-122"/>
                <a:sym typeface="+mn-ea"/>
              </a:rPr>
              <a:t>二、项目要求</a:t>
            </a:r>
            <a:r>
              <a:rPr lang="en-US" altLang="zh-CN" sz="2800" b="1" dirty="0">
                <a:latin typeface="微软雅黑" panose="020B0503020204020204" pitchFamily="34" charset="-122"/>
                <a:ea typeface="微软雅黑" panose="020B0503020204020204" pitchFamily="34" charset="-122"/>
                <a:sym typeface="+mn-ea"/>
              </a:rPr>
              <a:t>——</a:t>
            </a:r>
            <a:r>
              <a:rPr lang="zh-CN" altLang="en-US" sz="2800" b="1" dirty="0">
                <a:latin typeface="微软雅黑" panose="020B0503020204020204" pitchFamily="34" charset="-122"/>
                <a:ea typeface="微软雅黑" panose="020B0503020204020204" pitchFamily="34" charset="-122"/>
                <a:sym typeface="+mn-ea"/>
              </a:rPr>
              <a:t>项目</a:t>
            </a:r>
            <a:r>
              <a:rPr lang="en-US" altLang="zh-CN" sz="2800" b="1" dirty="0">
                <a:latin typeface="微软雅黑" panose="020B0503020204020204" pitchFamily="34" charset="-122"/>
                <a:ea typeface="微软雅黑" panose="020B0503020204020204" pitchFamily="34" charset="-122"/>
                <a:sym typeface="+mn-ea"/>
              </a:rPr>
              <a:t>6</a:t>
            </a:r>
            <a:endParaRPr lang="en-US" altLang="zh-CN" sz="2800" b="1" dirty="0">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263525" y="214630"/>
            <a:ext cx="9772650" cy="702436"/>
          </a:xfrm>
          <a:prstGeom prst="rect">
            <a:avLst/>
          </a:prstGeom>
          <a:noFill/>
          <a:ln>
            <a:noFill/>
          </a:ln>
        </p:spPr>
        <p:txBody>
          <a:bodyPr wrap="square">
            <a:spAutoFit/>
          </a:bodyPr>
          <a:lstStyle/>
          <a:p>
            <a:pPr marR="0" defTabSz="914400" fontAlgn="auto">
              <a:lnSpc>
                <a:spcPct val="150000"/>
              </a:lnSpc>
              <a:buClrTx/>
              <a:buSzTx/>
              <a:buFontTx/>
              <a:defRPr/>
            </a:pPr>
            <a:r>
              <a:rPr lang="zh-CN" altLang="en-US" sz="3000" b="1" dirty="0">
                <a:latin typeface="+mn-lt"/>
                <a:ea typeface="+mn-ea"/>
                <a:cs typeface="+mn-ea"/>
                <a:sym typeface="+mn-lt"/>
              </a:rPr>
              <a:t>科普专题（科普品牌项目）申报指南</a:t>
            </a:r>
            <a:endParaRPr lang="zh-CN" altLang="en-US" sz="3000" b="1" dirty="0">
              <a:latin typeface="+mn-lt"/>
              <a:ea typeface="+mn-ea"/>
              <a:cs typeface="+mn-ea"/>
              <a:sym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48665" y="1924452"/>
            <a:ext cx="10513060" cy="4765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244600" y="1696487"/>
            <a:ext cx="9734550" cy="460375"/>
          </a:xfrm>
          <a:prstGeom prst="rect">
            <a:avLst/>
          </a:prstGeom>
          <a:solidFill>
            <a:srgbClr val="0070C0"/>
          </a:solidFill>
        </p:spPr>
        <p:txBody>
          <a:bodyPr wrap="square">
            <a:spAutoFit/>
          </a:bodyPr>
          <a:lstStyle/>
          <a:p>
            <a:pPr algn="ctr"/>
            <a:r>
              <a:rPr lang="zh-CN" altLang="en-US" sz="2400" b="1" i="1" dirty="0">
                <a:solidFill>
                  <a:schemeClr val="bg1"/>
                </a:solidFill>
                <a:latin typeface="+mn-ea"/>
                <a:sym typeface="+mn-ea"/>
              </a:rPr>
              <a:t> </a:t>
            </a:r>
            <a:r>
              <a:rPr altLang="zh-CN" sz="2400" b="1" dirty="0">
                <a:solidFill>
                  <a:schemeClr val="bg1"/>
                </a:solidFill>
                <a:sym typeface="+mn-ea"/>
              </a:rPr>
              <a:t>2025年“我身边的科技大咖”及“广州家庭创新电视大赛”项目</a:t>
            </a:r>
            <a:r>
              <a:rPr lang="zh-CN" altLang="en-US" sz="2400" b="1" dirty="0">
                <a:solidFill>
                  <a:schemeClr val="bg1"/>
                </a:solidFill>
                <a:sym typeface="+mn-ea"/>
              </a:rPr>
              <a:t>（</a:t>
            </a:r>
            <a:r>
              <a:rPr lang="en-US" altLang="zh-CN" sz="2400" b="1" dirty="0">
                <a:solidFill>
                  <a:schemeClr val="bg1"/>
                </a:solidFill>
                <a:sym typeface="+mn-ea"/>
              </a:rPr>
              <a:t>100</a:t>
            </a:r>
            <a:r>
              <a:rPr lang="zh-CN" altLang="en-US" sz="2400" b="1" dirty="0">
                <a:solidFill>
                  <a:schemeClr val="bg1"/>
                </a:solidFill>
                <a:sym typeface="+mn-ea"/>
              </a:rPr>
              <a:t>万元）</a:t>
            </a:r>
            <a:endParaRPr lang="en-US" altLang="zh-CN" sz="2400" b="1" dirty="0">
              <a:solidFill>
                <a:schemeClr val="bg1"/>
              </a:solidFill>
              <a:latin typeface="+mn-lt"/>
              <a:ea typeface="+mn-ea"/>
              <a:cs typeface="+mn-ea"/>
              <a:sym typeface="+mn-lt"/>
            </a:endParaRPr>
          </a:p>
        </p:txBody>
      </p:sp>
      <p:sp>
        <p:nvSpPr>
          <p:cNvPr id="13" name="文本框 12"/>
          <p:cNvSpPr txBox="1"/>
          <p:nvPr/>
        </p:nvSpPr>
        <p:spPr>
          <a:xfrm>
            <a:off x="748665" y="2354982"/>
            <a:ext cx="10513060" cy="3138805"/>
          </a:xfrm>
          <a:prstGeom prst="rect">
            <a:avLst/>
          </a:prstGeom>
          <a:noFill/>
        </p:spPr>
        <p:txBody>
          <a:bodyPr wrap="square">
            <a:noAutofit/>
          </a:bodyPr>
          <a:lstStyle/>
          <a:p>
            <a:pPr algn="just" fontAlgn="auto">
              <a:lnSpc>
                <a:spcPts val="3500"/>
              </a:lnSpc>
              <a:spcBef>
                <a:spcPts val="600"/>
              </a:spcBef>
              <a:spcAft>
                <a:spcPts val="600"/>
              </a:spcAft>
            </a:pPr>
            <a:r>
              <a:rPr lang="zh-CN" altLang="zh-CN" sz="2000" b="1" dirty="0">
                <a:sym typeface="+mn-ea"/>
              </a:rPr>
              <a:t>申报对象</a:t>
            </a:r>
            <a:r>
              <a:rPr lang="zh-CN" altLang="en-US" sz="2000" b="1" dirty="0">
                <a:sym typeface="+mn-ea"/>
              </a:rPr>
              <a:t>：</a:t>
            </a:r>
            <a:r>
              <a:rPr lang="zh-CN" altLang="zh-CN" sz="2000" dirty="0">
                <a:sym typeface="+mn-ea"/>
              </a:rPr>
              <a:t>具有省级（含副省级）以上地区科技人物专题节目及公众创新类电视大赛组织策划实施工作经验的单位，具备电视拍摄、录制和播放资质。</a:t>
            </a:r>
            <a:endParaRPr lang="zh-CN" altLang="zh-CN" sz="2000" dirty="0">
              <a:sym typeface="+mn-ea"/>
            </a:endParaRPr>
          </a:p>
          <a:p>
            <a:pPr algn="just" fontAlgn="auto">
              <a:lnSpc>
                <a:spcPts val="3500"/>
              </a:lnSpc>
              <a:spcBef>
                <a:spcPts val="400"/>
              </a:spcBef>
              <a:spcAft>
                <a:spcPts val="400"/>
              </a:spcAft>
            </a:pPr>
            <a:r>
              <a:rPr lang="zh-CN" altLang="en-US" sz="2000" b="1" dirty="0">
                <a:sym typeface="+mn-ea"/>
              </a:rPr>
              <a:t>项目内容和指南指标：</a:t>
            </a:r>
            <a:endParaRPr lang="zh-CN" altLang="zh-CN" sz="2000" dirty="0"/>
          </a:p>
          <a:p>
            <a:pPr marL="342265" indent="-342265" algn="just" fontAlgn="auto">
              <a:lnSpc>
                <a:spcPts val="3500"/>
              </a:lnSpc>
              <a:spcBef>
                <a:spcPts val="600"/>
              </a:spcBef>
              <a:spcAft>
                <a:spcPts val="600"/>
              </a:spcAft>
              <a:buFont typeface="+mj-lt"/>
              <a:buAutoNum type="arabicPeriod"/>
            </a:pPr>
            <a:r>
              <a:rPr altLang="zh-CN" sz="2000" dirty="0">
                <a:sym typeface="+mn-ea"/>
              </a:rPr>
              <a:t>通过融媒体科普方式，拍摄、制作和发布不少于8个专业领域的科技人物专题报道10次；拍摄并发布不少于20家科普基地宣传视频；科技人物专题报道、科普基地宣传视频制作成系列节目宣传片在电视、网站、微信公众号等媒体平台播出，并形成相对固定周期和频率；建立媒体资源库，向相关科普机构无偿提供视频和文字共享服务；</a:t>
            </a:r>
            <a:endParaRPr altLang="zh-CN" sz="2000" dirty="0">
              <a:sym typeface="+mn-ea"/>
            </a:endParaRPr>
          </a:p>
          <a:p>
            <a:pPr marL="0" indent="0" algn="just" fontAlgn="auto">
              <a:lnSpc>
                <a:spcPts val="3500"/>
              </a:lnSpc>
              <a:spcBef>
                <a:spcPts val="600"/>
              </a:spcBef>
              <a:spcAft>
                <a:spcPts val="600"/>
              </a:spcAft>
              <a:buFont typeface="+mj-lt"/>
              <a:buNone/>
            </a:pPr>
            <a:endParaRPr altLang="zh-CN" sz="2000" dirty="0">
              <a:sym typeface="+mn-ea"/>
            </a:endParaRPr>
          </a:p>
        </p:txBody>
      </p:sp>
      <p:sp>
        <p:nvSpPr>
          <p:cNvPr id="2" name="文本框 1"/>
          <p:cNvSpPr txBox="1"/>
          <p:nvPr/>
        </p:nvSpPr>
        <p:spPr>
          <a:xfrm>
            <a:off x="332567" y="820539"/>
            <a:ext cx="9772650" cy="662554"/>
          </a:xfrm>
          <a:prstGeom prst="rect">
            <a:avLst/>
          </a:prstGeom>
          <a:noFill/>
          <a:ln>
            <a:noFill/>
          </a:ln>
        </p:spPr>
        <p:txBody>
          <a:bodyPr wrap="square">
            <a:spAutoFit/>
          </a:bodyPr>
          <a:lstStyle/>
          <a:p>
            <a:pPr marR="0" defTabSz="914400" fontAlgn="auto">
              <a:lnSpc>
                <a:spcPct val="150000"/>
              </a:lnSpc>
              <a:buClrTx/>
              <a:buSzTx/>
              <a:buFontTx/>
              <a:defRPr/>
            </a:pPr>
            <a:r>
              <a:rPr lang="zh-CN" altLang="en-US" sz="2800" b="1" dirty="0">
                <a:latin typeface="微软雅黑" panose="020B0503020204020204" pitchFamily="34" charset="-122"/>
                <a:ea typeface="微软雅黑" panose="020B0503020204020204" pitchFamily="34" charset="-122"/>
                <a:sym typeface="+mn-ea"/>
              </a:rPr>
              <a:t>二、项目要求</a:t>
            </a:r>
            <a:r>
              <a:rPr lang="en-US" altLang="zh-CN" sz="2800" b="1" dirty="0">
                <a:latin typeface="微软雅黑" panose="020B0503020204020204" pitchFamily="34" charset="-122"/>
                <a:ea typeface="微软雅黑" panose="020B0503020204020204" pitchFamily="34" charset="-122"/>
                <a:sym typeface="+mn-ea"/>
              </a:rPr>
              <a:t>——</a:t>
            </a:r>
            <a:r>
              <a:rPr lang="zh-CN" altLang="en-US" sz="2800" b="1" dirty="0">
                <a:latin typeface="微软雅黑" panose="020B0503020204020204" pitchFamily="34" charset="-122"/>
                <a:ea typeface="微软雅黑" panose="020B0503020204020204" pitchFamily="34" charset="-122"/>
                <a:sym typeface="+mn-ea"/>
              </a:rPr>
              <a:t>项目</a:t>
            </a:r>
            <a:r>
              <a:rPr lang="en-US" altLang="zh-CN" sz="2800" b="1" dirty="0">
                <a:latin typeface="微软雅黑" panose="020B0503020204020204" pitchFamily="34" charset="-122"/>
                <a:ea typeface="微软雅黑" panose="020B0503020204020204" pitchFamily="34" charset="-122"/>
                <a:sym typeface="+mn-ea"/>
              </a:rPr>
              <a:t>7</a:t>
            </a:r>
            <a:endParaRPr lang="en-US" altLang="zh-CN" sz="2800" b="1" dirty="0">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263525" y="214630"/>
            <a:ext cx="9772650" cy="702436"/>
          </a:xfrm>
          <a:prstGeom prst="rect">
            <a:avLst/>
          </a:prstGeom>
          <a:noFill/>
          <a:ln>
            <a:noFill/>
          </a:ln>
        </p:spPr>
        <p:txBody>
          <a:bodyPr wrap="square">
            <a:spAutoFit/>
          </a:bodyPr>
          <a:lstStyle/>
          <a:p>
            <a:pPr marR="0" defTabSz="914400" fontAlgn="auto">
              <a:lnSpc>
                <a:spcPct val="150000"/>
              </a:lnSpc>
              <a:buClrTx/>
              <a:buSzTx/>
              <a:buFontTx/>
              <a:defRPr/>
            </a:pPr>
            <a:r>
              <a:rPr lang="zh-CN" altLang="en-US" sz="3000" b="1" dirty="0">
                <a:latin typeface="+mn-lt"/>
                <a:ea typeface="+mn-ea"/>
                <a:cs typeface="+mn-ea"/>
                <a:sym typeface="+mn-lt"/>
              </a:rPr>
              <a:t>科普专题（科普品牌项目）申报指南</a:t>
            </a:r>
            <a:endParaRPr lang="zh-CN" altLang="en-US" sz="3000" b="1" dirty="0">
              <a:latin typeface="+mn-lt"/>
              <a:ea typeface="+mn-ea"/>
              <a:cs typeface="+mn-ea"/>
              <a:sym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48665" y="1776668"/>
            <a:ext cx="10513060" cy="4765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244600" y="1548703"/>
            <a:ext cx="9734550" cy="460375"/>
          </a:xfrm>
          <a:prstGeom prst="rect">
            <a:avLst/>
          </a:prstGeom>
          <a:solidFill>
            <a:srgbClr val="0070C0"/>
          </a:solidFill>
        </p:spPr>
        <p:txBody>
          <a:bodyPr wrap="square">
            <a:spAutoFit/>
          </a:bodyPr>
          <a:lstStyle/>
          <a:p>
            <a:pPr algn="ctr"/>
            <a:r>
              <a:rPr lang="zh-CN" altLang="en-US" sz="2400" b="1" i="1" dirty="0">
                <a:solidFill>
                  <a:schemeClr val="bg1"/>
                </a:solidFill>
                <a:latin typeface="+mn-ea"/>
                <a:sym typeface="+mn-ea"/>
              </a:rPr>
              <a:t> </a:t>
            </a:r>
            <a:r>
              <a:rPr altLang="zh-CN" sz="2400" b="1" dirty="0">
                <a:solidFill>
                  <a:schemeClr val="bg1"/>
                </a:solidFill>
                <a:sym typeface="+mn-ea"/>
              </a:rPr>
              <a:t>2025年“我身边的科技大咖”及“广州家庭创新电视大赛”项目</a:t>
            </a:r>
            <a:r>
              <a:rPr lang="zh-CN" altLang="en-US" sz="2400" b="1" dirty="0">
                <a:solidFill>
                  <a:schemeClr val="bg1"/>
                </a:solidFill>
                <a:sym typeface="+mn-ea"/>
              </a:rPr>
              <a:t>（</a:t>
            </a:r>
            <a:r>
              <a:rPr lang="en-US" altLang="zh-CN" sz="2400" b="1" dirty="0">
                <a:solidFill>
                  <a:schemeClr val="bg1"/>
                </a:solidFill>
                <a:sym typeface="+mn-ea"/>
              </a:rPr>
              <a:t>100</a:t>
            </a:r>
            <a:r>
              <a:rPr lang="zh-CN" altLang="en-US" sz="2400" b="1" dirty="0">
                <a:solidFill>
                  <a:schemeClr val="bg1"/>
                </a:solidFill>
                <a:sym typeface="+mn-ea"/>
              </a:rPr>
              <a:t>万元）</a:t>
            </a:r>
            <a:endParaRPr lang="en-US" altLang="zh-CN" sz="2400" b="1" dirty="0">
              <a:solidFill>
                <a:schemeClr val="bg1"/>
              </a:solidFill>
              <a:latin typeface="+mn-lt"/>
              <a:ea typeface="+mn-ea"/>
              <a:cs typeface="+mn-ea"/>
              <a:sym typeface="+mn-lt"/>
            </a:endParaRPr>
          </a:p>
        </p:txBody>
      </p:sp>
      <p:sp>
        <p:nvSpPr>
          <p:cNvPr id="13" name="文本框 12"/>
          <p:cNvSpPr txBox="1"/>
          <p:nvPr/>
        </p:nvSpPr>
        <p:spPr>
          <a:xfrm>
            <a:off x="748665" y="2176718"/>
            <a:ext cx="10513060" cy="3138805"/>
          </a:xfrm>
          <a:prstGeom prst="rect">
            <a:avLst/>
          </a:prstGeom>
          <a:noFill/>
        </p:spPr>
        <p:txBody>
          <a:bodyPr wrap="square">
            <a:noAutofit/>
          </a:bodyPr>
          <a:lstStyle/>
          <a:p>
            <a:pPr algn="just" fontAlgn="auto">
              <a:lnSpc>
                <a:spcPts val="3500"/>
              </a:lnSpc>
              <a:spcBef>
                <a:spcPts val="400"/>
              </a:spcBef>
              <a:spcAft>
                <a:spcPts val="400"/>
              </a:spcAft>
            </a:pPr>
            <a:r>
              <a:rPr lang="zh-CN" altLang="en-US" sz="2000" b="1" dirty="0">
                <a:sym typeface="+mn-ea"/>
              </a:rPr>
              <a:t>项目内容和指南指标：</a:t>
            </a:r>
            <a:endParaRPr lang="zh-CN" altLang="zh-CN" sz="2000" dirty="0"/>
          </a:p>
          <a:p>
            <a:pPr marL="457200" indent="-457200" algn="just" fontAlgn="auto">
              <a:lnSpc>
                <a:spcPts val="3500"/>
              </a:lnSpc>
              <a:spcBef>
                <a:spcPts val="600"/>
              </a:spcBef>
              <a:spcAft>
                <a:spcPts val="600"/>
              </a:spcAft>
              <a:buFont typeface="+mj-lt"/>
              <a:buAutoNum type="arabicPeriod" startAt="2"/>
            </a:pPr>
            <a:r>
              <a:rPr altLang="zh-CN" sz="2000" dirty="0">
                <a:sym typeface="+mn-ea"/>
              </a:rPr>
              <a:t>组织策划实施2025年广州家庭创新电视大赛，组织不少于4场线上结合线下的融媒体推广互动活动，组织1场年度决赛，进行电视录制、网络直播及微视频融媒体发布、精彩内容融媒体展播等宣传报道工作并进行播出。报送科普信息稿不少于30篇，并充分发挥新媒体平台作用进行传播。</a:t>
            </a:r>
            <a:endParaRPr altLang="zh-CN" sz="2000" dirty="0">
              <a:sym typeface="+mn-ea"/>
            </a:endParaRPr>
          </a:p>
        </p:txBody>
      </p:sp>
      <p:sp>
        <p:nvSpPr>
          <p:cNvPr id="2" name="文本框 1"/>
          <p:cNvSpPr txBox="1"/>
          <p:nvPr/>
        </p:nvSpPr>
        <p:spPr>
          <a:xfrm>
            <a:off x="332567" y="820539"/>
            <a:ext cx="9772650" cy="662554"/>
          </a:xfrm>
          <a:prstGeom prst="rect">
            <a:avLst/>
          </a:prstGeom>
          <a:noFill/>
          <a:ln>
            <a:noFill/>
          </a:ln>
        </p:spPr>
        <p:txBody>
          <a:bodyPr wrap="square">
            <a:spAutoFit/>
          </a:bodyPr>
          <a:lstStyle/>
          <a:p>
            <a:pPr marR="0" defTabSz="914400" fontAlgn="auto">
              <a:lnSpc>
                <a:spcPct val="150000"/>
              </a:lnSpc>
              <a:buClrTx/>
              <a:buSzTx/>
              <a:buFontTx/>
              <a:defRPr/>
            </a:pPr>
            <a:r>
              <a:rPr lang="zh-CN" altLang="en-US" sz="2800" b="1" dirty="0">
                <a:latin typeface="微软雅黑" panose="020B0503020204020204" pitchFamily="34" charset="-122"/>
                <a:ea typeface="微软雅黑" panose="020B0503020204020204" pitchFamily="34" charset="-122"/>
                <a:sym typeface="+mn-ea"/>
              </a:rPr>
              <a:t>二、项目要求</a:t>
            </a:r>
            <a:r>
              <a:rPr lang="en-US" altLang="zh-CN" sz="2800" b="1" dirty="0">
                <a:latin typeface="微软雅黑" panose="020B0503020204020204" pitchFamily="34" charset="-122"/>
                <a:ea typeface="微软雅黑" panose="020B0503020204020204" pitchFamily="34" charset="-122"/>
                <a:sym typeface="+mn-ea"/>
              </a:rPr>
              <a:t>——</a:t>
            </a:r>
            <a:r>
              <a:rPr lang="zh-CN" altLang="en-US" sz="2800" b="1" dirty="0">
                <a:latin typeface="微软雅黑" panose="020B0503020204020204" pitchFamily="34" charset="-122"/>
                <a:ea typeface="微软雅黑" panose="020B0503020204020204" pitchFamily="34" charset="-122"/>
                <a:sym typeface="+mn-ea"/>
              </a:rPr>
              <a:t>项目</a:t>
            </a:r>
            <a:r>
              <a:rPr lang="en-US" altLang="zh-CN" sz="2800" b="1" dirty="0">
                <a:latin typeface="微软雅黑" panose="020B0503020204020204" pitchFamily="34" charset="-122"/>
                <a:ea typeface="微软雅黑" panose="020B0503020204020204" pitchFamily="34" charset="-122"/>
                <a:sym typeface="+mn-ea"/>
              </a:rPr>
              <a:t>7</a:t>
            </a:r>
            <a:endParaRPr lang="en-US" altLang="zh-CN" sz="2800" b="1" dirty="0">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263525" y="214630"/>
            <a:ext cx="9772650" cy="702436"/>
          </a:xfrm>
          <a:prstGeom prst="rect">
            <a:avLst/>
          </a:prstGeom>
          <a:noFill/>
          <a:ln>
            <a:noFill/>
          </a:ln>
        </p:spPr>
        <p:txBody>
          <a:bodyPr wrap="square">
            <a:spAutoFit/>
          </a:bodyPr>
          <a:lstStyle/>
          <a:p>
            <a:pPr marR="0" defTabSz="914400" fontAlgn="auto">
              <a:lnSpc>
                <a:spcPct val="150000"/>
              </a:lnSpc>
              <a:buClrTx/>
              <a:buSzTx/>
              <a:buFontTx/>
              <a:defRPr/>
            </a:pPr>
            <a:r>
              <a:rPr lang="zh-CN" altLang="en-US" sz="3000" b="1" dirty="0">
                <a:latin typeface="+mn-lt"/>
                <a:ea typeface="+mn-ea"/>
                <a:cs typeface="+mn-ea"/>
                <a:sym typeface="+mn-lt"/>
              </a:rPr>
              <a:t>科普专题（科普品牌项目）申报指南</a:t>
            </a:r>
            <a:endParaRPr lang="zh-CN" altLang="en-US" sz="3000" b="1" dirty="0">
              <a:latin typeface="+mn-lt"/>
              <a:ea typeface="+mn-ea"/>
              <a:cs typeface="+mn-ea"/>
              <a:sym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48665" y="1712014"/>
            <a:ext cx="10513060" cy="4765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954405" y="1484049"/>
            <a:ext cx="10100945" cy="460375"/>
          </a:xfrm>
          <a:prstGeom prst="rect">
            <a:avLst/>
          </a:prstGeom>
          <a:solidFill>
            <a:srgbClr val="0070C0"/>
          </a:solidFill>
        </p:spPr>
        <p:txBody>
          <a:bodyPr wrap="square">
            <a:spAutoFit/>
          </a:bodyPr>
          <a:lstStyle/>
          <a:p>
            <a:pPr algn="ctr"/>
            <a:r>
              <a:rPr lang="zh-CN" altLang="en-US" sz="2400" b="1" i="1" dirty="0">
                <a:solidFill>
                  <a:schemeClr val="bg1"/>
                </a:solidFill>
                <a:latin typeface="+mn-ea"/>
                <a:sym typeface="+mn-ea"/>
              </a:rPr>
              <a:t> </a:t>
            </a:r>
            <a:r>
              <a:rPr altLang="zh-CN" sz="2400" b="1" dirty="0">
                <a:solidFill>
                  <a:schemeClr val="bg1"/>
                </a:solidFill>
                <a:sym typeface="+mn-ea"/>
              </a:rPr>
              <a:t>2025年广州地区科普讲解大赛及科学实验展演汇演选拔赛项目</a:t>
            </a:r>
            <a:r>
              <a:rPr lang="zh-CN" altLang="en-US" sz="2400" b="1" dirty="0">
                <a:solidFill>
                  <a:schemeClr val="bg1"/>
                </a:solidFill>
                <a:sym typeface="+mn-ea"/>
              </a:rPr>
              <a:t>（</a:t>
            </a:r>
            <a:r>
              <a:rPr lang="en-US" altLang="zh-CN" sz="2400" b="1" dirty="0">
                <a:solidFill>
                  <a:schemeClr val="bg1"/>
                </a:solidFill>
                <a:sym typeface="+mn-ea"/>
              </a:rPr>
              <a:t>100</a:t>
            </a:r>
            <a:r>
              <a:rPr lang="zh-CN" altLang="en-US" sz="2400" b="1" dirty="0">
                <a:solidFill>
                  <a:schemeClr val="bg1"/>
                </a:solidFill>
                <a:sym typeface="+mn-ea"/>
              </a:rPr>
              <a:t>万元）</a:t>
            </a:r>
            <a:endParaRPr lang="en-US" altLang="zh-CN" sz="2400" b="1" dirty="0">
              <a:solidFill>
                <a:schemeClr val="bg1"/>
              </a:solidFill>
              <a:latin typeface="+mn-lt"/>
              <a:ea typeface="+mn-ea"/>
              <a:cs typeface="+mn-ea"/>
              <a:sym typeface="+mn-lt"/>
            </a:endParaRPr>
          </a:p>
        </p:txBody>
      </p:sp>
      <p:sp>
        <p:nvSpPr>
          <p:cNvPr id="13" name="文本框 12"/>
          <p:cNvSpPr txBox="1"/>
          <p:nvPr/>
        </p:nvSpPr>
        <p:spPr>
          <a:xfrm>
            <a:off x="748665" y="1959664"/>
            <a:ext cx="10513060" cy="3138805"/>
          </a:xfrm>
          <a:prstGeom prst="rect">
            <a:avLst/>
          </a:prstGeom>
          <a:noFill/>
        </p:spPr>
        <p:txBody>
          <a:bodyPr wrap="square">
            <a:noAutofit/>
          </a:bodyPr>
          <a:lstStyle/>
          <a:p>
            <a:pPr algn="just" fontAlgn="auto">
              <a:lnSpc>
                <a:spcPts val="3500"/>
              </a:lnSpc>
              <a:spcBef>
                <a:spcPts val="600"/>
              </a:spcBef>
              <a:spcAft>
                <a:spcPts val="600"/>
              </a:spcAft>
            </a:pPr>
            <a:r>
              <a:rPr lang="zh-CN" altLang="zh-CN" sz="2000" b="1" dirty="0">
                <a:sym typeface="+mn-ea"/>
              </a:rPr>
              <a:t>申报对象</a:t>
            </a:r>
            <a:r>
              <a:rPr lang="zh-CN" altLang="en-US" sz="2000" b="1" dirty="0">
                <a:sym typeface="+mn-ea"/>
              </a:rPr>
              <a:t>：</a:t>
            </a:r>
            <a:r>
              <a:rPr lang="zh-CN" altLang="zh-CN" sz="2000" dirty="0">
                <a:sym typeface="+mn-ea"/>
              </a:rPr>
              <a:t>具备省级（含副省级）以上地区科普讲解大赛组织策划实施工作经验，负责广州市级社会科普组织建设管理工作不少于5年的单位。</a:t>
            </a:r>
            <a:endParaRPr lang="zh-CN" altLang="zh-CN" sz="2000" dirty="0">
              <a:sym typeface="+mn-ea"/>
            </a:endParaRPr>
          </a:p>
          <a:p>
            <a:pPr algn="just" fontAlgn="auto">
              <a:lnSpc>
                <a:spcPts val="3500"/>
              </a:lnSpc>
              <a:spcBef>
                <a:spcPts val="400"/>
              </a:spcBef>
              <a:spcAft>
                <a:spcPts val="400"/>
              </a:spcAft>
            </a:pPr>
            <a:r>
              <a:rPr lang="zh-CN" altLang="en-US" sz="2000" b="1" dirty="0">
                <a:sym typeface="+mn-ea"/>
              </a:rPr>
              <a:t>项目内容和指南指标：</a:t>
            </a:r>
            <a:endParaRPr lang="zh-CN" altLang="zh-CN" sz="2000" dirty="0"/>
          </a:p>
          <a:p>
            <a:pPr marL="342265" indent="-342265" algn="just" fontAlgn="auto">
              <a:lnSpc>
                <a:spcPts val="3500"/>
              </a:lnSpc>
              <a:spcBef>
                <a:spcPts val="600"/>
              </a:spcBef>
              <a:spcAft>
                <a:spcPts val="600"/>
              </a:spcAft>
              <a:buFont typeface="+mj-lt"/>
              <a:buAutoNum type="arabicPeriod"/>
            </a:pPr>
            <a:r>
              <a:rPr altLang="zh-CN" sz="2000" dirty="0">
                <a:sym typeface="+mn-ea"/>
              </a:rPr>
              <a:t>组织策划广州地区科普讲解大赛、科学实验展演汇演选拔赛，选拔优秀选手及项目代表参加国家大赛；通过融媒体渠道对大赛进行宣传报道。</a:t>
            </a:r>
            <a:endParaRPr altLang="zh-CN" sz="2000" dirty="0">
              <a:sym typeface="+mn-ea"/>
            </a:endParaRPr>
          </a:p>
          <a:p>
            <a:pPr marL="342265" indent="-342265" algn="just" fontAlgn="auto">
              <a:lnSpc>
                <a:spcPts val="3500"/>
              </a:lnSpc>
              <a:spcBef>
                <a:spcPts val="600"/>
              </a:spcBef>
              <a:spcAft>
                <a:spcPts val="600"/>
              </a:spcAft>
              <a:buFont typeface="+mj-lt"/>
              <a:buAutoNum type="arabicPeriod"/>
            </a:pPr>
            <a:r>
              <a:rPr altLang="zh-CN" sz="2000" dirty="0">
                <a:sym typeface="+mn-ea"/>
              </a:rPr>
              <a:t>推进广州社会化组织建设，成员单位覆盖广州科普基地不少于100个，全年召开会员交流大会不少于2次，开展成员单位内部交流及国内外科普交流活动不少于4次，进行广州科普工作共同体传播展示不少于5次。及时报送活动信息稿不少于20篇，并充分发挥新媒体平台作用进行传播。</a:t>
            </a:r>
            <a:endParaRPr altLang="zh-CN" sz="2000" dirty="0">
              <a:sym typeface="+mn-ea"/>
            </a:endParaRPr>
          </a:p>
        </p:txBody>
      </p:sp>
      <p:sp>
        <p:nvSpPr>
          <p:cNvPr id="2" name="文本框 1"/>
          <p:cNvSpPr txBox="1"/>
          <p:nvPr/>
        </p:nvSpPr>
        <p:spPr>
          <a:xfrm>
            <a:off x="332567" y="820539"/>
            <a:ext cx="9772650" cy="662554"/>
          </a:xfrm>
          <a:prstGeom prst="rect">
            <a:avLst/>
          </a:prstGeom>
          <a:noFill/>
          <a:ln>
            <a:noFill/>
          </a:ln>
        </p:spPr>
        <p:txBody>
          <a:bodyPr wrap="square">
            <a:spAutoFit/>
          </a:bodyPr>
          <a:lstStyle/>
          <a:p>
            <a:pPr marR="0" defTabSz="914400" fontAlgn="auto">
              <a:lnSpc>
                <a:spcPct val="150000"/>
              </a:lnSpc>
              <a:buClrTx/>
              <a:buSzTx/>
              <a:buFontTx/>
              <a:defRPr/>
            </a:pPr>
            <a:r>
              <a:rPr lang="zh-CN" altLang="en-US" sz="2800" b="1" dirty="0">
                <a:latin typeface="微软雅黑" panose="020B0503020204020204" pitchFamily="34" charset="-122"/>
                <a:ea typeface="微软雅黑" panose="020B0503020204020204" pitchFamily="34" charset="-122"/>
                <a:sym typeface="+mn-ea"/>
              </a:rPr>
              <a:t>二、项目要求</a:t>
            </a:r>
            <a:r>
              <a:rPr lang="en-US" altLang="zh-CN" sz="2800" b="1" dirty="0">
                <a:latin typeface="微软雅黑" panose="020B0503020204020204" pitchFamily="34" charset="-122"/>
                <a:ea typeface="微软雅黑" panose="020B0503020204020204" pitchFamily="34" charset="-122"/>
                <a:sym typeface="+mn-ea"/>
              </a:rPr>
              <a:t>——</a:t>
            </a:r>
            <a:r>
              <a:rPr lang="zh-CN" altLang="en-US" sz="2800" b="1" dirty="0">
                <a:latin typeface="微软雅黑" panose="020B0503020204020204" pitchFamily="34" charset="-122"/>
                <a:ea typeface="微软雅黑" panose="020B0503020204020204" pitchFamily="34" charset="-122"/>
                <a:sym typeface="+mn-ea"/>
              </a:rPr>
              <a:t>项目</a:t>
            </a:r>
            <a:r>
              <a:rPr lang="en-US" altLang="zh-CN" sz="2800" b="1" dirty="0">
                <a:latin typeface="微软雅黑" panose="020B0503020204020204" pitchFamily="34" charset="-122"/>
                <a:ea typeface="微软雅黑" panose="020B0503020204020204" pitchFamily="34" charset="-122"/>
                <a:sym typeface="+mn-ea"/>
              </a:rPr>
              <a:t>8</a:t>
            </a:r>
            <a:endParaRPr lang="en-US" altLang="zh-CN" sz="2800" b="1" dirty="0">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263525" y="214630"/>
            <a:ext cx="9772650" cy="702436"/>
          </a:xfrm>
          <a:prstGeom prst="rect">
            <a:avLst/>
          </a:prstGeom>
          <a:noFill/>
          <a:ln>
            <a:noFill/>
          </a:ln>
        </p:spPr>
        <p:txBody>
          <a:bodyPr wrap="square">
            <a:spAutoFit/>
          </a:bodyPr>
          <a:lstStyle/>
          <a:p>
            <a:pPr marR="0" defTabSz="914400" fontAlgn="auto">
              <a:lnSpc>
                <a:spcPct val="150000"/>
              </a:lnSpc>
              <a:buClrTx/>
              <a:buSzTx/>
              <a:buFontTx/>
              <a:defRPr/>
            </a:pPr>
            <a:r>
              <a:rPr lang="zh-CN" altLang="en-US" sz="3000" b="1" dirty="0">
                <a:latin typeface="+mn-lt"/>
                <a:ea typeface="+mn-ea"/>
                <a:cs typeface="+mn-ea"/>
                <a:sym typeface="+mn-lt"/>
              </a:rPr>
              <a:t>科普专题（科普品牌项目）申报指南</a:t>
            </a:r>
            <a:endParaRPr lang="zh-CN" altLang="en-US" sz="3000" b="1" dirty="0">
              <a:latin typeface="+mn-lt"/>
              <a:ea typeface="+mn-ea"/>
              <a:cs typeface="+mn-ea"/>
              <a:sym typeface="+mn-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48665" y="1869034"/>
            <a:ext cx="10513060" cy="40468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826260" y="1625829"/>
            <a:ext cx="7789545" cy="460375"/>
          </a:xfrm>
          <a:prstGeom prst="rect">
            <a:avLst/>
          </a:prstGeom>
          <a:solidFill>
            <a:srgbClr val="0070C0"/>
          </a:solidFill>
        </p:spPr>
        <p:txBody>
          <a:bodyPr wrap="square">
            <a:spAutoFit/>
          </a:bodyPr>
          <a:lstStyle/>
          <a:p>
            <a:pPr algn="ctr"/>
            <a:r>
              <a:rPr lang="zh-CN" altLang="en-US" sz="2400" b="1" i="1" dirty="0">
                <a:solidFill>
                  <a:schemeClr val="bg1"/>
                </a:solidFill>
                <a:latin typeface="+mn-ea"/>
                <a:sym typeface="+mn-ea"/>
              </a:rPr>
              <a:t> </a:t>
            </a:r>
            <a:r>
              <a:rPr altLang="zh-CN" sz="2400" b="1" dirty="0">
                <a:solidFill>
                  <a:schemeClr val="bg1"/>
                </a:solidFill>
                <a:sym typeface="+mn-ea"/>
              </a:rPr>
              <a:t>2025年广州市科普“一区一品牌”项目</a:t>
            </a:r>
            <a:r>
              <a:rPr lang="zh-CN" altLang="en-US" sz="2400" b="1" dirty="0">
                <a:solidFill>
                  <a:schemeClr val="bg1"/>
                </a:solidFill>
                <a:sym typeface="+mn-ea"/>
              </a:rPr>
              <a:t>（</a:t>
            </a:r>
            <a:r>
              <a:rPr lang="en-US" altLang="zh-CN" sz="2400" b="1" dirty="0">
                <a:solidFill>
                  <a:schemeClr val="bg1"/>
                </a:solidFill>
                <a:sym typeface="+mn-ea"/>
              </a:rPr>
              <a:t>10</a:t>
            </a:r>
            <a:r>
              <a:rPr lang="zh-CN" altLang="en-US" sz="2400" b="1" dirty="0">
                <a:solidFill>
                  <a:schemeClr val="bg1"/>
                </a:solidFill>
                <a:sym typeface="+mn-ea"/>
              </a:rPr>
              <a:t>万元）</a:t>
            </a:r>
            <a:endParaRPr lang="en-US" altLang="zh-CN" sz="2400" b="1" dirty="0">
              <a:solidFill>
                <a:schemeClr val="bg1"/>
              </a:solidFill>
              <a:latin typeface="+mn-lt"/>
              <a:ea typeface="+mn-ea"/>
              <a:cs typeface="+mn-ea"/>
              <a:sym typeface="+mn-lt"/>
            </a:endParaRPr>
          </a:p>
        </p:txBody>
      </p:sp>
      <p:sp>
        <p:nvSpPr>
          <p:cNvPr id="13" name="文本框 12"/>
          <p:cNvSpPr txBox="1"/>
          <p:nvPr/>
        </p:nvSpPr>
        <p:spPr>
          <a:xfrm>
            <a:off x="748665" y="2284324"/>
            <a:ext cx="10513060" cy="3138805"/>
          </a:xfrm>
          <a:prstGeom prst="rect">
            <a:avLst/>
          </a:prstGeom>
          <a:noFill/>
        </p:spPr>
        <p:txBody>
          <a:bodyPr wrap="square">
            <a:noAutofit/>
          </a:bodyPr>
          <a:lstStyle/>
          <a:p>
            <a:pPr algn="just" fontAlgn="auto">
              <a:lnSpc>
                <a:spcPts val="3500"/>
              </a:lnSpc>
              <a:spcBef>
                <a:spcPts val="600"/>
              </a:spcBef>
              <a:spcAft>
                <a:spcPts val="600"/>
              </a:spcAft>
            </a:pPr>
            <a:r>
              <a:rPr lang="zh-CN" altLang="zh-CN" sz="2000" b="1" dirty="0">
                <a:sym typeface="+mn-ea"/>
              </a:rPr>
              <a:t>申报对象</a:t>
            </a:r>
            <a:r>
              <a:rPr lang="zh-CN" altLang="en-US" sz="2000" b="1" dirty="0">
                <a:sym typeface="+mn-ea"/>
              </a:rPr>
              <a:t>：</a:t>
            </a:r>
            <a:r>
              <a:rPr lang="zh-CN" altLang="zh-CN" sz="2000" dirty="0">
                <a:sym typeface="+mn-ea"/>
              </a:rPr>
              <a:t>获得项目实施所在区科技行政主管部门推荐的单位，每区推荐项目不超过1项。</a:t>
            </a:r>
            <a:endParaRPr lang="zh-CN" altLang="zh-CN" sz="2000" dirty="0">
              <a:sym typeface="+mn-ea"/>
            </a:endParaRPr>
          </a:p>
          <a:p>
            <a:pPr algn="just" fontAlgn="auto">
              <a:lnSpc>
                <a:spcPts val="3500"/>
              </a:lnSpc>
              <a:spcBef>
                <a:spcPts val="400"/>
              </a:spcBef>
              <a:spcAft>
                <a:spcPts val="400"/>
              </a:spcAft>
            </a:pPr>
            <a:r>
              <a:rPr lang="zh-CN" altLang="en-US" sz="2000" b="1" dirty="0">
                <a:sym typeface="+mn-ea"/>
              </a:rPr>
              <a:t>项目内容和指南指标：</a:t>
            </a:r>
            <a:endParaRPr lang="zh-CN" altLang="zh-CN" sz="2000" dirty="0"/>
          </a:p>
          <a:p>
            <a:pPr marL="342265" indent="-342265" algn="just" fontAlgn="auto">
              <a:lnSpc>
                <a:spcPts val="3500"/>
              </a:lnSpc>
              <a:spcBef>
                <a:spcPts val="600"/>
              </a:spcBef>
              <a:spcAft>
                <a:spcPts val="600"/>
              </a:spcAft>
              <a:buFont typeface="+mj-lt"/>
              <a:buAutoNum type="arabicPeriod"/>
            </a:pPr>
            <a:r>
              <a:rPr altLang="zh-CN" sz="2000" dirty="0">
                <a:sym typeface="+mn-ea"/>
              </a:rPr>
              <a:t>市区联动，引导各区发挥本区科技资源优势形成科普品牌项目。在2025年全国科技活动周期间，围绕活动周主题及全市重点活动，策划区域特色鲜明、参与性强、互动性好的主题活动，并形成本区科普品牌。</a:t>
            </a:r>
            <a:endParaRPr altLang="zh-CN" sz="2000" dirty="0">
              <a:sym typeface="+mn-ea"/>
            </a:endParaRPr>
          </a:p>
          <a:p>
            <a:pPr marL="342265" indent="-342265" algn="just" fontAlgn="auto">
              <a:lnSpc>
                <a:spcPts val="3500"/>
              </a:lnSpc>
              <a:spcBef>
                <a:spcPts val="600"/>
              </a:spcBef>
              <a:spcAft>
                <a:spcPts val="600"/>
              </a:spcAft>
              <a:buFont typeface="+mj-lt"/>
              <a:buAutoNum type="arabicPeriod"/>
            </a:pPr>
            <a:r>
              <a:rPr altLang="zh-CN" sz="2000" dirty="0">
                <a:sym typeface="+mn-ea"/>
              </a:rPr>
              <a:t>报送科普信息稿不少于10篇，并充分发挥新媒体平台作用进行传播。</a:t>
            </a:r>
            <a:endParaRPr altLang="zh-CN" sz="2000" dirty="0">
              <a:sym typeface="+mn-ea"/>
            </a:endParaRPr>
          </a:p>
        </p:txBody>
      </p:sp>
      <p:sp>
        <p:nvSpPr>
          <p:cNvPr id="2" name="文本框 1"/>
          <p:cNvSpPr txBox="1"/>
          <p:nvPr/>
        </p:nvSpPr>
        <p:spPr>
          <a:xfrm>
            <a:off x="332567" y="820539"/>
            <a:ext cx="9772650" cy="662554"/>
          </a:xfrm>
          <a:prstGeom prst="rect">
            <a:avLst/>
          </a:prstGeom>
          <a:noFill/>
          <a:ln>
            <a:noFill/>
          </a:ln>
        </p:spPr>
        <p:txBody>
          <a:bodyPr wrap="square">
            <a:spAutoFit/>
          </a:bodyPr>
          <a:lstStyle/>
          <a:p>
            <a:pPr marR="0" defTabSz="914400" fontAlgn="auto">
              <a:lnSpc>
                <a:spcPct val="150000"/>
              </a:lnSpc>
              <a:buClrTx/>
              <a:buSzTx/>
              <a:buFontTx/>
              <a:defRPr/>
            </a:pPr>
            <a:r>
              <a:rPr lang="zh-CN" altLang="en-US" sz="2800" b="1" dirty="0">
                <a:latin typeface="微软雅黑" panose="020B0503020204020204" pitchFamily="34" charset="-122"/>
                <a:ea typeface="微软雅黑" panose="020B0503020204020204" pitchFamily="34" charset="-122"/>
                <a:sym typeface="+mn-ea"/>
              </a:rPr>
              <a:t>二、项目要求</a:t>
            </a:r>
            <a:r>
              <a:rPr lang="en-US" altLang="zh-CN" sz="2800" b="1" dirty="0">
                <a:latin typeface="微软雅黑" panose="020B0503020204020204" pitchFamily="34" charset="-122"/>
                <a:ea typeface="微软雅黑" panose="020B0503020204020204" pitchFamily="34" charset="-122"/>
                <a:sym typeface="+mn-ea"/>
              </a:rPr>
              <a:t>——</a:t>
            </a:r>
            <a:r>
              <a:rPr lang="zh-CN" altLang="en-US" sz="2800" b="1" dirty="0">
                <a:latin typeface="微软雅黑" panose="020B0503020204020204" pitchFamily="34" charset="-122"/>
                <a:ea typeface="微软雅黑" panose="020B0503020204020204" pitchFamily="34" charset="-122"/>
                <a:sym typeface="+mn-ea"/>
              </a:rPr>
              <a:t>项目</a:t>
            </a:r>
            <a:r>
              <a:rPr lang="en-US" altLang="zh-CN" sz="2800" b="1" dirty="0">
                <a:latin typeface="微软雅黑" panose="020B0503020204020204" pitchFamily="34" charset="-122"/>
                <a:ea typeface="微软雅黑" panose="020B0503020204020204" pitchFamily="34" charset="-122"/>
                <a:sym typeface="+mn-ea"/>
              </a:rPr>
              <a:t>9</a:t>
            </a:r>
            <a:endParaRPr lang="en-US" altLang="zh-CN" sz="2800" b="1" dirty="0">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263525" y="214630"/>
            <a:ext cx="9772650" cy="702436"/>
          </a:xfrm>
          <a:prstGeom prst="rect">
            <a:avLst/>
          </a:prstGeom>
          <a:noFill/>
          <a:ln>
            <a:noFill/>
          </a:ln>
        </p:spPr>
        <p:txBody>
          <a:bodyPr wrap="square">
            <a:spAutoFit/>
          </a:bodyPr>
          <a:lstStyle/>
          <a:p>
            <a:pPr marR="0" defTabSz="914400" fontAlgn="auto">
              <a:lnSpc>
                <a:spcPct val="150000"/>
              </a:lnSpc>
              <a:buClrTx/>
              <a:buSzTx/>
              <a:buFontTx/>
              <a:defRPr/>
            </a:pPr>
            <a:r>
              <a:rPr lang="zh-CN" altLang="en-US" sz="3000" b="1" dirty="0">
                <a:latin typeface="+mn-lt"/>
                <a:ea typeface="+mn-ea"/>
                <a:cs typeface="+mn-ea"/>
                <a:sym typeface="+mn-lt"/>
              </a:rPr>
              <a:t>科普专题（科普品牌项目）申报指南</a:t>
            </a:r>
            <a:endParaRPr lang="zh-CN" altLang="en-US" sz="3000" b="1" dirty="0">
              <a:latin typeface="+mn-lt"/>
              <a:ea typeface="+mn-ea"/>
              <a:cs typeface="+mn-ea"/>
              <a:sym typeface="+mn-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7343" y="849399"/>
            <a:ext cx="9772650" cy="661848"/>
          </a:xfrm>
          <a:prstGeom prst="rect">
            <a:avLst/>
          </a:prstGeom>
          <a:noFill/>
          <a:ln>
            <a:noFill/>
          </a:ln>
        </p:spPr>
        <p:txBody>
          <a:bodyPr wrap="square">
            <a:spAutoFit/>
          </a:bodyPr>
          <a:lstStyle/>
          <a:p>
            <a:pPr marR="0" defTabSz="914400" fontAlgn="auto">
              <a:lnSpc>
                <a:spcPct val="150000"/>
              </a:lnSpc>
              <a:buClrTx/>
              <a:buSzTx/>
              <a:buFontTx/>
              <a:defRPr/>
            </a:pPr>
            <a:r>
              <a:rPr lang="zh-CN" altLang="en-US" sz="2800" b="1" dirty="0">
                <a:solidFill>
                  <a:schemeClr val="tx1"/>
                </a:solidFill>
                <a:latin typeface="+mn-lt"/>
                <a:ea typeface="+mn-ea"/>
                <a:cs typeface="+mn-ea"/>
                <a:sym typeface="+mn-lt"/>
              </a:rPr>
              <a:t>三、申报材料</a:t>
            </a:r>
            <a:endParaRPr lang="zh-CN" altLang="en-US" sz="2800" b="1" dirty="0">
              <a:solidFill>
                <a:schemeClr val="tx1"/>
              </a:solidFill>
              <a:latin typeface="+mn-lt"/>
              <a:ea typeface="+mn-ea"/>
              <a:cs typeface="+mn-ea"/>
              <a:sym typeface="+mn-lt"/>
            </a:endParaRPr>
          </a:p>
        </p:txBody>
      </p:sp>
      <p:sp>
        <p:nvSpPr>
          <p:cNvPr id="14" name="矩形 13"/>
          <p:cNvSpPr/>
          <p:nvPr/>
        </p:nvSpPr>
        <p:spPr>
          <a:xfrm>
            <a:off x="701040" y="1633622"/>
            <a:ext cx="10483850" cy="5049520"/>
          </a:xfrm>
          <a:prstGeom prst="rect">
            <a:avLst/>
          </a:prstGeom>
          <a:ln>
            <a:solidFill>
              <a:schemeClr val="accent1">
                <a:lumMod val="60000"/>
                <a:lumOff val="40000"/>
              </a:schemeClr>
            </a:solidFill>
          </a:ln>
        </p:spPr>
        <p:txBody>
          <a:bodyPr wrap="square">
            <a:noAutofit/>
          </a:bodyPr>
          <a:lstStyle/>
          <a:p>
            <a:pPr marL="514350" lvl="0" indent="-514350" algn="just" eaLnBrk="1" latinLnBrk="0" hangingPunct="1">
              <a:lnSpc>
                <a:spcPts val="3500"/>
              </a:lnSpc>
              <a:spcBef>
                <a:spcPts val="600"/>
              </a:spcBef>
              <a:spcAft>
                <a:spcPts val="600"/>
              </a:spcAft>
              <a:buFont typeface="+mj-lt"/>
              <a:buAutoNum type="arabicPeriod"/>
              <a:defRPr/>
            </a:pPr>
            <a:r>
              <a:rPr sz="2400" kern="0" dirty="0">
                <a:latin typeface="+mn-ea"/>
                <a:cs typeface="+mn-ea"/>
                <a:sym typeface="+mn-ea"/>
              </a:rPr>
              <a:t>全流程网上申报，</a:t>
            </a:r>
            <a:r>
              <a:rPr sz="2400" kern="0" dirty="0">
                <a:solidFill>
                  <a:srgbClr val="FF0000"/>
                </a:solidFill>
                <a:latin typeface="+mn-ea"/>
                <a:cs typeface="+mn-ea"/>
                <a:sym typeface="+mn-ea"/>
              </a:rPr>
              <a:t>不需要提交纸质材料</a:t>
            </a:r>
            <a:r>
              <a:rPr sz="2400" kern="0" dirty="0">
                <a:latin typeface="+mn-ea"/>
                <a:cs typeface="+mn-ea"/>
                <a:sym typeface="+mn-ea"/>
              </a:rPr>
              <a:t>。</a:t>
            </a:r>
            <a:endParaRPr sz="2400" kern="0" dirty="0">
              <a:latin typeface="+mn-ea"/>
              <a:cs typeface="+mn-ea"/>
              <a:sym typeface="+mn-ea"/>
            </a:endParaRPr>
          </a:p>
          <a:p>
            <a:pPr marL="514350" lvl="0" indent="-514350" algn="just" eaLnBrk="1" latinLnBrk="0" hangingPunct="1">
              <a:lnSpc>
                <a:spcPts val="3500"/>
              </a:lnSpc>
              <a:spcBef>
                <a:spcPts val="600"/>
              </a:spcBef>
              <a:spcAft>
                <a:spcPts val="600"/>
              </a:spcAft>
              <a:buFont typeface="+mj-lt"/>
              <a:buAutoNum type="arabicPeriod"/>
              <a:defRPr/>
            </a:pPr>
            <a:r>
              <a:rPr sz="2400" kern="0" dirty="0">
                <a:latin typeface="+mn-ea"/>
                <a:cs typeface="+mn-ea"/>
                <a:sym typeface="+mn-ea"/>
              </a:rPr>
              <a:t>申报单位为视同法人单位统计的企业非法人分支机构，须在单位注册“广州科技大脑”前致函市科技局说明情况，并提供《营业执照》和纳统证明材料。</a:t>
            </a:r>
            <a:endParaRPr sz="2400" kern="0" dirty="0">
              <a:latin typeface="+mn-ea"/>
              <a:cs typeface="+mn-ea"/>
              <a:sym typeface="+mn-ea"/>
            </a:endParaRPr>
          </a:p>
          <a:p>
            <a:pPr marL="514350" lvl="0" indent="-514350" algn="just" eaLnBrk="1" latinLnBrk="0" hangingPunct="1">
              <a:lnSpc>
                <a:spcPts val="3500"/>
              </a:lnSpc>
              <a:spcBef>
                <a:spcPts val="600"/>
              </a:spcBef>
              <a:spcAft>
                <a:spcPts val="600"/>
              </a:spcAft>
              <a:buFont typeface="+mj-lt"/>
              <a:buAutoNum type="arabicPeriod"/>
              <a:defRPr/>
            </a:pPr>
            <a:r>
              <a:rPr sz="2400" kern="0" dirty="0">
                <a:latin typeface="+mn-ea"/>
                <a:cs typeface="+mn-ea"/>
                <a:sym typeface="+mn-ea"/>
              </a:rPr>
              <a:t>与合作单位联合申报的项目，应按照</a:t>
            </a:r>
            <a:r>
              <a:rPr sz="2400" kern="0" dirty="0">
                <a:solidFill>
                  <a:srgbClr val="FF0000"/>
                </a:solidFill>
                <a:latin typeface="+mn-ea"/>
                <a:cs typeface="+mn-ea"/>
                <a:sym typeface="+mn-ea"/>
              </a:rPr>
              <a:t>提供的模板签订合作协议</a:t>
            </a:r>
            <a:r>
              <a:rPr sz="2400" kern="0" dirty="0">
                <a:latin typeface="+mn-ea"/>
                <a:cs typeface="+mn-ea"/>
                <a:sym typeface="+mn-ea"/>
              </a:rPr>
              <a:t>。合作协议内容应与所申报项目研究内容密切相关。</a:t>
            </a:r>
            <a:endParaRPr sz="2400" kern="0" dirty="0">
              <a:latin typeface="+mn-ea"/>
              <a:cs typeface="+mn-ea"/>
              <a:sym typeface="+mn-ea"/>
            </a:endParaRPr>
          </a:p>
          <a:p>
            <a:pPr marL="514350" lvl="0" indent="-514350" algn="just" eaLnBrk="1" latinLnBrk="0" hangingPunct="1">
              <a:lnSpc>
                <a:spcPts val="3500"/>
              </a:lnSpc>
              <a:spcBef>
                <a:spcPts val="600"/>
              </a:spcBef>
              <a:spcAft>
                <a:spcPts val="600"/>
              </a:spcAft>
              <a:buFont typeface="+mj-lt"/>
              <a:buAutoNum type="arabicPeriod"/>
              <a:defRPr/>
            </a:pPr>
            <a:r>
              <a:rPr lang="zh-CN" sz="2400" b="1" kern="0" dirty="0">
                <a:latin typeface="+mn-ea"/>
                <a:cs typeface="+mn-ea"/>
                <a:sym typeface="+mn-ea"/>
              </a:rPr>
              <a:t>☆</a:t>
            </a:r>
            <a:r>
              <a:rPr sz="2400" kern="0" dirty="0">
                <a:latin typeface="+mn-ea"/>
                <a:cs typeface="+mn-ea"/>
                <a:sym typeface="+mn-ea"/>
              </a:rPr>
              <a:t>本专题项目需提供具备承担对应项目的必要工作经验材料，并提供2025年项目框架性实施方案，且注明“本方案根据活动主办方要求进行完善修改”；其中申报</a:t>
            </a:r>
            <a:r>
              <a:rPr sz="2400" kern="0" dirty="0">
                <a:solidFill>
                  <a:srgbClr val="FF0000"/>
                </a:solidFill>
                <a:latin typeface="+mn-ea"/>
                <a:cs typeface="+mn-ea"/>
                <a:sym typeface="+mn-ea"/>
              </a:rPr>
              <a:t>项目9应上传区科技行政主管部门提供的唯一盖章推荐函</a:t>
            </a:r>
            <a:r>
              <a:rPr sz="2400" kern="0" dirty="0">
                <a:latin typeface="+mn-ea"/>
                <a:cs typeface="+mn-ea"/>
                <a:sym typeface="+mn-ea"/>
              </a:rPr>
              <a:t>。</a:t>
            </a:r>
            <a:endParaRPr sz="2400" kern="0" dirty="0">
              <a:latin typeface="+mn-ea"/>
              <a:cs typeface="+mn-ea"/>
              <a:sym typeface="+mn-ea"/>
            </a:endParaRPr>
          </a:p>
        </p:txBody>
      </p:sp>
      <p:sp>
        <p:nvSpPr>
          <p:cNvPr id="3" name="文本框 2"/>
          <p:cNvSpPr txBox="1"/>
          <p:nvPr/>
        </p:nvSpPr>
        <p:spPr>
          <a:xfrm>
            <a:off x="263525" y="214630"/>
            <a:ext cx="9772650" cy="702436"/>
          </a:xfrm>
          <a:prstGeom prst="rect">
            <a:avLst/>
          </a:prstGeom>
          <a:noFill/>
          <a:ln>
            <a:noFill/>
          </a:ln>
        </p:spPr>
        <p:txBody>
          <a:bodyPr wrap="square">
            <a:spAutoFit/>
          </a:bodyPr>
          <a:lstStyle/>
          <a:p>
            <a:pPr marR="0" defTabSz="914400" fontAlgn="auto">
              <a:lnSpc>
                <a:spcPct val="150000"/>
              </a:lnSpc>
              <a:buClrTx/>
              <a:buSzTx/>
              <a:buFontTx/>
              <a:defRPr/>
            </a:pPr>
            <a:r>
              <a:rPr lang="zh-CN" altLang="en-US" sz="3000" b="1" dirty="0">
                <a:latin typeface="+mn-lt"/>
                <a:ea typeface="+mn-ea"/>
                <a:cs typeface="+mn-ea"/>
                <a:sym typeface="+mn-lt"/>
              </a:rPr>
              <a:t>科普专题（科普品牌项目）申报指南</a:t>
            </a:r>
            <a:endParaRPr lang="zh-CN" altLang="en-US" sz="3000" b="1" dirty="0">
              <a:latin typeface="+mn-lt"/>
              <a:ea typeface="+mn-ea"/>
              <a:cs typeface="+mn-ea"/>
              <a:sym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3525" y="972009"/>
            <a:ext cx="9772650" cy="661848"/>
          </a:xfrm>
          <a:prstGeom prst="rect">
            <a:avLst/>
          </a:prstGeom>
          <a:noFill/>
          <a:ln>
            <a:noFill/>
          </a:ln>
        </p:spPr>
        <p:txBody>
          <a:bodyPr wrap="square">
            <a:spAutoFit/>
          </a:bodyPr>
          <a:lstStyle/>
          <a:p>
            <a:pPr marR="0" defTabSz="914400" fontAlgn="auto">
              <a:lnSpc>
                <a:spcPct val="150000"/>
              </a:lnSpc>
              <a:buClrTx/>
              <a:buSzTx/>
              <a:buFontTx/>
              <a:defRPr/>
            </a:pPr>
            <a:r>
              <a:rPr lang="zh-CN" altLang="en-US" sz="2800" b="1" dirty="0">
                <a:solidFill>
                  <a:schemeClr val="tx1"/>
                </a:solidFill>
                <a:latin typeface="+mn-lt"/>
                <a:ea typeface="+mn-ea"/>
                <a:cs typeface="+mn-ea"/>
                <a:sym typeface="+mn-lt"/>
              </a:rPr>
              <a:t>四、申报时间</a:t>
            </a:r>
            <a:endParaRPr lang="zh-CN" altLang="en-US" sz="2800" b="1" dirty="0">
              <a:solidFill>
                <a:schemeClr val="tx1"/>
              </a:solidFill>
              <a:latin typeface="+mn-lt"/>
              <a:ea typeface="+mn-ea"/>
              <a:cs typeface="+mn-ea"/>
              <a:sym typeface="+mn-lt"/>
            </a:endParaRPr>
          </a:p>
        </p:txBody>
      </p:sp>
      <p:sp>
        <p:nvSpPr>
          <p:cNvPr id="14" name="矩形 13"/>
          <p:cNvSpPr/>
          <p:nvPr/>
        </p:nvSpPr>
        <p:spPr>
          <a:xfrm>
            <a:off x="701040" y="1892240"/>
            <a:ext cx="10483850" cy="4499610"/>
          </a:xfrm>
          <a:prstGeom prst="rect">
            <a:avLst/>
          </a:prstGeom>
          <a:ln>
            <a:solidFill>
              <a:schemeClr val="accent1">
                <a:lumMod val="60000"/>
                <a:lumOff val="40000"/>
              </a:schemeClr>
            </a:solidFill>
          </a:ln>
        </p:spPr>
        <p:txBody>
          <a:bodyPr wrap="square">
            <a:noAutofit/>
          </a:bodyPr>
          <a:lstStyle/>
          <a:p>
            <a:pPr algn="just" fontAlgn="auto">
              <a:lnSpc>
                <a:spcPts val="3700"/>
              </a:lnSpc>
              <a:spcBef>
                <a:spcPts val="600"/>
              </a:spcBef>
              <a:spcAft>
                <a:spcPts val="600"/>
              </a:spcAft>
              <a:defRPr/>
            </a:pPr>
            <a:r>
              <a:rPr lang="zh-CN" altLang="en-US" sz="2800" b="1" kern="0" dirty="0">
                <a:solidFill>
                  <a:srgbClr val="FF6B2D"/>
                </a:solidFill>
                <a:latin typeface="+mn-ea"/>
                <a:cs typeface="+mn-ea"/>
                <a:sym typeface="+mn-ea"/>
              </a:rPr>
              <a:t>申报单位</a:t>
            </a:r>
            <a:endParaRPr lang="en-US" altLang="zh-CN" sz="2800" b="1" kern="0" dirty="0">
              <a:solidFill>
                <a:srgbClr val="FF6B2D"/>
              </a:solidFill>
              <a:latin typeface="+mn-ea"/>
              <a:cs typeface="+mn-ea"/>
            </a:endParaRPr>
          </a:p>
          <a:p>
            <a:pPr marL="457200" indent="-457200" algn="just" fontAlgn="auto">
              <a:lnSpc>
                <a:spcPts val="4000"/>
              </a:lnSpc>
              <a:spcBef>
                <a:spcPts val="600"/>
              </a:spcBef>
              <a:buFont typeface="Arial" panose="020B0604020202020204" pitchFamily="34" charset="0"/>
              <a:buChar char="•"/>
              <a:defRPr/>
            </a:pPr>
            <a:r>
              <a:rPr lang="zh-CN" altLang="zh-CN" sz="2400" kern="0" dirty="0">
                <a:latin typeface="+mn-ea"/>
                <a:cs typeface="+mn-ea"/>
                <a:sym typeface="+mn-ea"/>
              </a:rPr>
              <a:t>网上申报开始时间</a:t>
            </a:r>
            <a:r>
              <a:rPr lang="zh-CN" altLang="en-US" sz="2400" kern="0" dirty="0">
                <a:latin typeface="+mn-ea"/>
                <a:cs typeface="+mn-ea"/>
                <a:sym typeface="+mn-ea"/>
              </a:rPr>
              <a:t>：</a:t>
            </a:r>
            <a:r>
              <a:rPr lang="en-US" altLang="zh-CN" sz="2400" kern="0" dirty="0">
                <a:latin typeface="+mn-ea"/>
                <a:cs typeface="+mn-ea"/>
                <a:sym typeface="+mn-ea"/>
              </a:rPr>
              <a:t>2024</a:t>
            </a:r>
            <a:r>
              <a:rPr lang="zh-CN" altLang="zh-CN" sz="2400" kern="0" dirty="0">
                <a:latin typeface="+mn-ea"/>
                <a:cs typeface="+mn-ea"/>
                <a:sym typeface="+mn-ea"/>
              </a:rPr>
              <a:t>年</a:t>
            </a:r>
            <a:r>
              <a:rPr lang="en-US" altLang="zh-CN" sz="2400" kern="0" dirty="0">
                <a:latin typeface="+mn-ea"/>
                <a:cs typeface="+mn-ea"/>
                <a:sym typeface="+mn-ea"/>
              </a:rPr>
              <a:t>4</a:t>
            </a:r>
            <a:r>
              <a:rPr lang="zh-CN" altLang="zh-CN" sz="2400" kern="0" dirty="0">
                <a:latin typeface="+mn-ea"/>
                <a:cs typeface="+mn-ea"/>
                <a:sym typeface="+mn-ea"/>
              </a:rPr>
              <a:t>月</a:t>
            </a:r>
            <a:r>
              <a:rPr lang="en-US" altLang="zh-CN" sz="2400" kern="0" dirty="0">
                <a:latin typeface="+mn-ea"/>
                <a:cs typeface="+mn-ea"/>
                <a:sym typeface="+mn-ea"/>
              </a:rPr>
              <a:t>22</a:t>
            </a:r>
            <a:r>
              <a:rPr lang="zh-CN" altLang="zh-CN" sz="2400" kern="0" dirty="0">
                <a:latin typeface="+mn-ea"/>
                <a:cs typeface="+mn-ea"/>
                <a:sym typeface="+mn-ea"/>
              </a:rPr>
              <a:t>日</a:t>
            </a:r>
            <a:r>
              <a:rPr lang="en-US" altLang="zh-CN" sz="2400" kern="0" dirty="0">
                <a:latin typeface="+mn-ea"/>
                <a:cs typeface="+mn-ea"/>
                <a:sym typeface="+mn-ea"/>
              </a:rPr>
              <a:t>9</a:t>
            </a:r>
            <a:r>
              <a:rPr lang="zh-CN" altLang="zh-CN" sz="2400" kern="0" dirty="0">
                <a:latin typeface="+mn-ea"/>
                <a:cs typeface="+mn-ea"/>
                <a:sym typeface="+mn-ea"/>
              </a:rPr>
              <a:t>时</a:t>
            </a:r>
            <a:endParaRPr lang="en-US" altLang="zh-CN" sz="2400" kern="0" dirty="0">
              <a:latin typeface="+mn-ea"/>
              <a:cs typeface="+mn-ea"/>
            </a:endParaRPr>
          </a:p>
          <a:p>
            <a:pPr marL="457200" indent="-457200" algn="just" fontAlgn="auto">
              <a:lnSpc>
                <a:spcPts val="4000"/>
              </a:lnSpc>
              <a:spcBef>
                <a:spcPts val="600"/>
              </a:spcBef>
              <a:buFont typeface="Arial" panose="020B0604020202020204" pitchFamily="34" charset="0"/>
              <a:buChar char="•"/>
              <a:defRPr/>
            </a:pPr>
            <a:r>
              <a:rPr lang="zh-CN" altLang="zh-CN" sz="2400" kern="0" dirty="0">
                <a:latin typeface="+mn-ea"/>
                <a:cs typeface="+mn-ea"/>
                <a:sym typeface="+mn-ea"/>
              </a:rPr>
              <a:t>网上申报截止时间</a:t>
            </a:r>
            <a:r>
              <a:rPr lang="zh-CN" altLang="en-US" sz="2400" kern="0" dirty="0">
                <a:latin typeface="+mn-ea"/>
                <a:cs typeface="+mn-ea"/>
                <a:sym typeface="+mn-ea"/>
              </a:rPr>
              <a:t>：</a:t>
            </a:r>
            <a:r>
              <a:rPr lang="en-US" altLang="zh-CN" sz="2400" kern="0" dirty="0">
                <a:latin typeface="+mn-ea"/>
                <a:cs typeface="+mn-ea"/>
                <a:sym typeface="+mn-ea"/>
              </a:rPr>
              <a:t>2024</a:t>
            </a:r>
            <a:r>
              <a:rPr lang="zh-CN" altLang="zh-CN" sz="2400" kern="0" dirty="0">
                <a:latin typeface="+mn-ea"/>
                <a:cs typeface="+mn-ea"/>
                <a:sym typeface="+mn-ea"/>
              </a:rPr>
              <a:t>年</a:t>
            </a:r>
            <a:r>
              <a:rPr lang="en-US" altLang="zh-CN" sz="2400" kern="0" dirty="0">
                <a:latin typeface="+mn-ea"/>
                <a:cs typeface="+mn-ea"/>
                <a:sym typeface="+mn-ea"/>
              </a:rPr>
              <a:t>5</a:t>
            </a:r>
            <a:r>
              <a:rPr lang="zh-CN" altLang="zh-CN" sz="2400" kern="0" dirty="0">
                <a:latin typeface="+mn-ea"/>
                <a:cs typeface="+mn-ea"/>
                <a:sym typeface="+mn-ea"/>
              </a:rPr>
              <a:t>月</a:t>
            </a:r>
            <a:r>
              <a:rPr lang="en-US" altLang="zh-CN" sz="2400" kern="0" dirty="0">
                <a:latin typeface="+mn-ea"/>
                <a:cs typeface="+mn-ea"/>
                <a:sym typeface="+mn-ea"/>
              </a:rPr>
              <a:t>30</a:t>
            </a:r>
            <a:r>
              <a:rPr lang="zh-CN" altLang="zh-CN" sz="2400" kern="0" dirty="0">
                <a:latin typeface="+mn-ea"/>
                <a:cs typeface="+mn-ea"/>
                <a:sym typeface="+mn-ea"/>
              </a:rPr>
              <a:t>日</a:t>
            </a:r>
            <a:r>
              <a:rPr lang="en-US" altLang="zh-CN" sz="2400" kern="0" dirty="0">
                <a:latin typeface="+mn-ea"/>
                <a:cs typeface="+mn-ea"/>
                <a:sym typeface="+mn-ea"/>
              </a:rPr>
              <a:t>18</a:t>
            </a:r>
            <a:r>
              <a:rPr lang="zh-CN" altLang="zh-CN" sz="2400" kern="0" dirty="0">
                <a:latin typeface="+mn-ea"/>
                <a:cs typeface="+mn-ea"/>
                <a:sym typeface="+mn-ea"/>
              </a:rPr>
              <a:t>时</a:t>
            </a:r>
            <a:endParaRPr lang="en-US" altLang="zh-CN" sz="2400" b="1" kern="0" dirty="0">
              <a:latin typeface="+mn-ea"/>
              <a:cs typeface="+mn-ea"/>
            </a:endParaRPr>
          </a:p>
          <a:p>
            <a:pPr algn="just">
              <a:lnSpc>
                <a:spcPts val="3700"/>
              </a:lnSpc>
              <a:spcBef>
                <a:spcPts val="1800"/>
              </a:spcBef>
              <a:spcAft>
                <a:spcPts val="600"/>
              </a:spcAft>
              <a:defRPr/>
            </a:pPr>
            <a:r>
              <a:rPr lang="zh-CN" altLang="zh-CN" sz="2800" b="1" kern="0" dirty="0">
                <a:solidFill>
                  <a:srgbClr val="FF6B2D"/>
                </a:solidFill>
                <a:latin typeface="+mn-ea"/>
                <a:cs typeface="+mn-ea"/>
                <a:sym typeface="+mn-ea"/>
              </a:rPr>
              <a:t>组织单位</a:t>
            </a:r>
            <a:endParaRPr lang="en-US" altLang="zh-CN" sz="2800" b="1" kern="0" dirty="0">
              <a:solidFill>
                <a:srgbClr val="FF6B2D"/>
              </a:solidFill>
              <a:latin typeface="+mn-ea"/>
              <a:cs typeface="+mn-ea"/>
            </a:endParaRPr>
          </a:p>
          <a:p>
            <a:pPr marL="457200" indent="-457200" algn="just" fontAlgn="auto">
              <a:lnSpc>
                <a:spcPts val="4000"/>
              </a:lnSpc>
              <a:spcAft>
                <a:spcPts val="0"/>
              </a:spcAft>
              <a:buFont typeface="Arial" panose="020B0604020202020204" pitchFamily="34" charset="0"/>
              <a:buChar char="•"/>
              <a:defRPr/>
            </a:pPr>
            <a:r>
              <a:rPr lang="zh-CN" altLang="zh-CN" sz="2400" kern="0" dirty="0">
                <a:latin typeface="+mn-ea"/>
                <a:cs typeface="+mn-ea"/>
                <a:sym typeface="+mn-ea"/>
              </a:rPr>
              <a:t>网上审核推荐截止时间</a:t>
            </a:r>
            <a:r>
              <a:rPr lang="zh-CN" altLang="en-US" sz="2400" kern="0" dirty="0">
                <a:latin typeface="+mn-ea"/>
                <a:cs typeface="+mn-ea"/>
                <a:sym typeface="+mn-ea"/>
              </a:rPr>
              <a:t>：</a:t>
            </a:r>
            <a:r>
              <a:rPr lang="en-US" altLang="zh-CN" sz="2400" kern="0" dirty="0">
                <a:latin typeface="+mn-ea"/>
                <a:cs typeface="+mn-ea"/>
                <a:sym typeface="+mn-ea"/>
              </a:rPr>
              <a:t>2024</a:t>
            </a:r>
            <a:r>
              <a:rPr lang="zh-CN" altLang="zh-CN" sz="2400" kern="0" dirty="0">
                <a:latin typeface="+mn-ea"/>
                <a:cs typeface="+mn-ea"/>
                <a:sym typeface="+mn-ea"/>
              </a:rPr>
              <a:t>年</a:t>
            </a:r>
            <a:r>
              <a:rPr lang="en-US" altLang="zh-CN" sz="2400" kern="0" dirty="0">
                <a:latin typeface="+mn-ea"/>
                <a:cs typeface="+mn-ea"/>
                <a:sym typeface="+mn-ea"/>
              </a:rPr>
              <a:t>6</a:t>
            </a:r>
            <a:r>
              <a:rPr lang="zh-CN" altLang="zh-CN" sz="2400" kern="0" dirty="0">
                <a:latin typeface="+mn-ea"/>
                <a:cs typeface="+mn-ea"/>
                <a:sym typeface="+mn-ea"/>
              </a:rPr>
              <a:t>月</a:t>
            </a:r>
            <a:r>
              <a:rPr lang="en-US" altLang="zh-CN" sz="2400" kern="0" dirty="0">
                <a:latin typeface="+mn-ea"/>
                <a:cs typeface="+mn-ea"/>
                <a:sym typeface="+mn-ea"/>
              </a:rPr>
              <a:t>6</a:t>
            </a:r>
            <a:r>
              <a:rPr lang="zh-CN" altLang="zh-CN" sz="2400" kern="0" dirty="0">
                <a:latin typeface="+mn-ea"/>
                <a:cs typeface="+mn-ea"/>
                <a:sym typeface="+mn-ea"/>
              </a:rPr>
              <a:t>日</a:t>
            </a:r>
            <a:r>
              <a:rPr lang="en-US" altLang="zh-CN" sz="2400" kern="0" dirty="0">
                <a:latin typeface="+mn-ea"/>
                <a:cs typeface="+mn-ea"/>
                <a:sym typeface="+mn-ea"/>
              </a:rPr>
              <a:t>18</a:t>
            </a:r>
            <a:r>
              <a:rPr lang="zh-CN" altLang="zh-CN" sz="2400" kern="0" dirty="0">
                <a:latin typeface="+mn-ea"/>
                <a:cs typeface="+mn-ea"/>
                <a:sym typeface="+mn-ea"/>
              </a:rPr>
              <a:t>时</a:t>
            </a:r>
            <a:endParaRPr sz="2400" kern="0" dirty="0">
              <a:latin typeface="+mn-ea"/>
              <a:cs typeface="+mn-ea"/>
              <a:sym typeface="+mn-ea"/>
            </a:endParaRPr>
          </a:p>
        </p:txBody>
      </p:sp>
      <p:sp>
        <p:nvSpPr>
          <p:cNvPr id="3" name="文本框 2"/>
          <p:cNvSpPr txBox="1"/>
          <p:nvPr/>
        </p:nvSpPr>
        <p:spPr>
          <a:xfrm>
            <a:off x="263525" y="214630"/>
            <a:ext cx="9772650" cy="702436"/>
          </a:xfrm>
          <a:prstGeom prst="rect">
            <a:avLst/>
          </a:prstGeom>
          <a:noFill/>
          <a:ln>
            <a:noFill/>
          </a:ln>
        </p:spPr>
        <p:txBody>
          <a:bodyPr wrap="square">
            <a:spAutoFit/>
          </a:bodyPr>
          <a:lstStyle/>
          <a:p>
            <a:pPr marR="0" defTabSz="914400" fontAlgn="auto">
              <a:lnSpc>
                <a:spcPct val="150000"/>
              </a:lnSpc>
              <a:buClrTx/>
              <a:buSzTx/>
              <a:buFontTx/>
              <a:defRPr/>
            </a:pPr>
            <a:r>
              <a:rPr lang="zh-CN" altLang="en-US" sz="3000" b="1" dirty="0">
                <a:latin typeface="+mn-lt"/>
                <a:ea typeface="+mn-ea"/>
                <a:cs typeface="+mn-ea"/>
                <a:sym typeface="+mn-lt"/>
              </a:rPr>
              <a:t>科普专题（科普品牌项目）申报指南</a:t>
            </a:r>
            <a:endParaRPr lang="zh-CN" altLang="en-US" sz="3000" b="1" dirty="0">
              <a:latin typeface="+mn-lt"/>
              <a:ea typeface="+mn-ea"/>
              <a:cs typeface="+mn-ea"/>
              <a:sym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933583" y="969654"/>
            <a:ext cx="5341624" cy="646331"/>
          </a:xfrm>
          <a:prstGeom prst="rect">
            <a:avLst/>
          </a:prstGeom>
          <a:noFill/>
        </p:spPr>
        <p:txBody>
          <a:bodyPr wrap="none" rtlCol="0">
            <a:noAutofit/>
          </a:bodyPr>
          <a:lstStyle/>
          <a:p>
            <a:r>
              <a:rPr lang="zh-CN" altLang="en-US" sz="2800" b="1" dirty="0">
                <a:latin typeface="+mj-ea"/>
                <a:ea typeface="+mj-ea"/>
              </a:rPr>
              <a:t>各区科技行政主管部门联系方式</a:t>
            </a:r>
            <a:endParaRPr lang="zh-CN" altLang="en-US" sz="2800" b="1" dirty="0">
              <a:latin typeface="+mj-ea"/>
              <a:ea typeface="+mj-ea"/>
            </a:endParaRPr>
          </a:p>
        </p:txBody>
      </p:sp>
      <p:graphicFrame>
        <p:nvGraphicFramePr>
          <p:cNvPr id="3" name="表格 2"/>
          <p:cNvGraphicFramePr>
            <a:graphicFrameLocks noGrp="1"/>
          </p:cNvGraphicFramePr>
          <p:nvPr/>
        </p:nvGraphicFramePr>
        <p:xfrm>
          <a:off x="731433" y="1481704"/>
          <a:ext cx="10729134" cy="5239480"/>
        </p:xfrm>
        <a:graphic>
          <a:graphicData uri="http://schemas.openxmlformats.org/drawingml/2006/table">
            <a:tbl>
              <a:tblPr>
                <a:tableStyleId>{5C22544A-7EE6-4342-B048-85BDC9FD1C3A}</a:tableStyleId>
              </a:tblPr>
              <a:tblGrid>
                <a:gridCol w="811530"/>
                <a:gridCol w="801581"/>
                <a:gridCol w="1455118"/>
                <a:gridCol w="3048635"/>
                <a:gridCol w="4612270"/>
              </a:tblGrid>
              <a:tr h="431800">
                <a:tc>
                  <a:txBody>
                    <a:bodyPr/>
                    <a:lstStyle/>
                    <a:p>
                      <a:pPr algn="ctr">
                        <a:spcAft>
                          <a:spcPts val="0"/>
                        </a:spcAft>
                      </a:pPr>
                      <a:r>
                        <a:rPr lang="zh-CN" sz="1400" b="1" kern="100" dirty="0">
                          <a:effectLst/>
                        </a:rPr>
                        <a:t>所属区</a:t>
                      </a:r>
                      <a:endParaRPr lang="zh-CN" sz="1400" b="1" kern="100" dirty="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a:txBody>
                  <a:tcPr marL="68580" marR="68580" marT="0" marB="0" anchor="ctr"/>
                </a:tc>
                <a:tc>
                  <a:txBody>
                    <a:bodyPr/>
                    <a:lstStyle/>
                    <a:p>
                      <a:pPr algn="ctr">
                        <a:spcAft>
                          <a:spcPts val="0"/>
                        </a:spcAft>
                      </a:pPr>
                      <a:r>
                        <a:rPr lang="zh-CN" sz="1400" b="1" kern="100" dirty="0">
                          <a:effectLst/>
                        </a:rPr>
                        <a:t>联系人</a:t>
                      </a:r>
                      <a:endParaRPr lang="zh-CN" sz="1400" b="1" kern="100" dirty="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a:txBody>
                  <a:tcPr marL="68580" marR="68580" marT="0" marB="0" anchor="ctr"/>
                </a:tc>
                <a:tc>
                  <a:txBody>
                    <a:bodyPr/>
                    <a:lstStyle/>
                    <a:p>
                      <a:pPr algn="ctr">
                        <a:spcAft>
                          <a:spcPts val="0"/>
                        </a:spcAft>
                      </a:pPr>
                      <a:r>
                        <a:rPr lang="zh-CN" sz="1400" b="1" kern="100" dirty="0">
                          <a:effectLst/>
                        </a:rPr>
                        <a:t>联系电话</a:t>
                      </a:r>
                      <a:endParaRPr lang="zh-CN" sz="1400" b="1" kern="100" dirty="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a:txBody>
                  <a:tcPr marL="68580" marR="68580" marT="0" marB="0" anchor="ctr"/>
                </a:tc>
                <a:tc>
                  <a:txBody>
                    <a:bodyPr/>
                    <a:lstStyle/>
                    <a:p>
                      <a:pPr algn="ctr">
                        <a:spcAft>
                          <a:spcPts val="0"/>
                        </a:spcAft>
                      </a:pPr>
                      <a:r>
                        <a:rPr lang="zh-CN" sz="1400" b="1" kern="100" dirty="0">
                          <a:effectLst/>
                        </a:rPr>
                        <a:t>主管部门</a:t>
                      </a:r>
                      <a:endParaRPr lang="zh-CN" sz="1400" b="1" kern="100" dirty="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a:txBody>
                  <a:tcPr marL="68580" marR="68580" marT="0" marB="0" anchor="ctr"/>
                </a:tc>
                <a:tc>
                  <a:txBody>
                    <a:bodyPr/>
                    <a:lstStyle/>
                    <a:p>
                      <a:pPr algn="ctr">
                        <a:spcAft>
                          <a:spcPts val="0"/>
                        </a:spcAft>
                      </a:pPr>
                      <a:r>
                        <a:rPr lang="zh-CN" sz="1400" b="1" kern="100" dirty="0">
                          <a:effectLst/>
                        </a:rPr>
                        <a:t>地址</a:t>
                      </a:r>
                      <a:endParaRPr lang="zh-CN" sz="1400" b="1" kern="100" dirty="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a:txBody>
                  <a:tcPr marL="68580" marR="68580" marT="0" marB="0" anchor="ctr"/>
                </a:tc>
              </a:tr>
              <a:tr h="432000">
                <a:tc>
                  <a:txBody>
                    <a:bodyPr/>
                    <a:lstStyle/>
                    <a:p>
                      <a:pPr algn="ctr">
                        <a:spcAft>
                          <a:spcPts val="0"/>
                        </a:spcAft>
                      </a:pPr>
                      <a:r>
                        <a:rPr lang="zh-CN" sz="1400" kern="100" dirty="0">
                          <a:effectLst/>
                        </a:rPr>
                        <a:t>越秀区</a:t>
                      </a:r>
                      <a:endParaRPr lang="zh-CN" sz="1400" kern="100" dirty="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a:txBody>
                  <a:tcPr marL="68580" marR="68580" marT="0" marB="0" anchor="ctr"/>
                </a:tc>
                <a:tc>
                  <a:txBody>
                    <a:bodyPr/>
                    <a:lstStyle/>
                    <a:p>
                      <a:pPr algn="ctr">
                        <a:spcAft>
                          <a:spcPts val="0"/>
                        </a:spcAft>
                      </a:pPr>
                      <a:r>
                        <a:rPr lang="zh-CN" sz="1400" kern="100" dirty="0">
                          <a:effectLst/>
                        </a:rPr>
                        <a:t>赵凡博邓淑青</a:t>
                      </a:r>
                      <a:r>
                        <a:rPr lang="en-US" sz="1400" kern="100" dirty="0">
                          <a:effectLst/>
                        </a:rPr>
                        <a:t> </a:t>
                      </a:r>
                      <a:endParaRPr lang="zh-CN" sz="1400" kern="100" dirty="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a:txBody>
                  <a:tcPr marL="68580" marR="68580" marT="0" marB="0" anchor="ctr"/>
                </a:tc>
                <a:tc>
                  <a:txBody>
                    <a:bodyPr/>
                    <a:lstStyle/>
                    <a:p>
                      <a:pPr algn="ctr">
                        <a:spcAft>
                          <a:spcPts val="0"/>
                        </a:spcAft>
                      </a:pPr>
                      <a:r>
                        <a:rPr lang="en-US" sz="1400" kern="100" dirty="0">
                          <a:effectLst/>
                        </a:rPr>
                        <a:t>37623599</a:t>
                      </a:r>
                      <a:endParaRPr lang="en-US" sz="1400" kern="100" dirty="0">
                        <a:effectLst/>
                      </a:endParaRPr>
                    </a:p>
                    <a:p>
                      <a:pPr algn="ctr">
                        <a:spcAft>
                          <a:spcPts val="0"/>
                        </a:spcAft>
                      </a:pPr>
                      <a:r>
                        <a:rPr lang="en-US" sz="1400" kern="100" dirty="0">
                          <a:effectLst/>
                        </a:rPr>
                        <a:t>37623580</a:t>
                      </a:r>
                      <a:endParaRPr lang="en-US" sz="1400" kern="100" dirty="0">
                        <a:effectLst/>
                      </a:endParaRPr>
                    </a:p>
                  </a:txBody>
                  <a:tcPr marL="68580" marR="68580" marT="0" marB="0" anchor="ctr"/>
                </a:tc>
                <a:tc>
                  <a:txBody>
                    <a:bodyPr/>
                    <a:lstStyle/>
                    <a:p>
                      <a:pPr>
                        <a:spcAft>
                          <a:spcPts val="0"/>
                        </a:spcAft>
                      </a:pPr>
                      <a:r>
                        <a:rPr lang="zh-CN" sz="1400" kern="100" dirty="0">
                          <a:effectLst/>
                        </a:rPr>
                        <a:t>越秀区科技工业和信息化局（高新技术科）</a:t>
                      </a:r>
                      <a:endParaRPr lang="zh-CN" sz="1400" kern="100" dirty="0">
                        <a:effectLst/>
                      </a:endParaRPr>
                    </a:p>
                  </a:txBody>
                  <a:tcPr marL="68580" marR="68580" marT="0" marB="0" anchor="ctr"/>
                </a:tc>
                <a:tc>
                  <a:txBody>
                    <a:bodyPr/>
                    <a:lstStyle/>
                    <a:p>
                      <a:pPr>
                        <a:spcAft>
                          <a:spcPts val="0"/>
                        </a:spcAft>
                      </a:pPr>
                      <a:r>
                        <a:rPr sz="1400" kern="100" dirty="0">
                          <a:effectLst/>
                        </a:rPr>
                        <a:t>广州市越秀区先烈中路83号凯城华庭商务中心7楼</a:t>
                      </a:r>
                      <a:endParaRPr sz="1400" kern="100" dirty="0">
                        <a:effectLst/>
                      </a:endParaRPr>
                    </a:p>
                  </a:txBody>
                  <a:tcPr marL="68580" marR="68580" marT="0" marB="0" anchor="ctr"/>
                </a:tc>
              </a:tr>
              <a:tr h="432000">
                <a:tc>
                  <a:txBody>
                    <a:bodyPr/>
                    <a:lstStyle/>
                    <a:p>
                      <a:pPr algn="ctr">
                        <a:spcAft>
                          <a:spcPts val="0"/>
                        </a:spcAft>
                      </a:pPr>
                      <a:r>
                        <a:rPr lang="zh-CN" sz="1400" kern="100">
                          <a:effectLst/>
                        </a:rPr>
                        <a:t>海珠区</a:t>
                      </a:r>
                      <a:endParaRPr lang="zh-CN" sz="1400" kern="10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a:txBody>
                  <a:tcPr marL="68580" marR="68580" marT="0" marB="0" anchor="ctr"/>
                </a:tc>
                <a:tc>
                  <a:txBody>
                    <a:bodyPr/>
                    <a:lstStyle/>
                    <a:p>
                      <a:pPr algn="ctr">
                        <a:spcAft>
                          <a:spcPts val="0"/>
                        </a:spcAft>
                      </a:pPr>
                      <a:r>
                        <a:rPr lang="zh-CN" sz="1400" kern="100">
                          <a:effectLst/>
                        </a:rPr>
                        <a:t>吴霆宇</a:t>
                      </a:r>
                      <a:r>
                        <a:rPr lang="en-US" sz="1400" kern="100">
                          <a:effectLst/>
                        </a:rPr>
                        <a:t> </a:t>
                      </a:r>
                      <a:endParaRPr lang="zh-CN" sz="1400" kern="10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a:txBody>
                  <a:tcPr marL="68580" marR="68580" marT="0" marB="0" anchor="ctr"/>
                </a:tc>
                <a:tc>
                  <a:txBody>
                    <a:bodyPr/>
                    <a:lstStyle/>
                    <a:p>
                      <a:pPr algn="ctr">
                        <a:spcAft>
                          <a:spcPts val="0"/>
                        </a:spcAft>
                      </a:pPr>
                      <a:r>
                        <a:rPr lang="en-US" sz="1400" kern="100">
                          <a:effectLst/>
                        </a:rPr>
                        <a:t>89088603</a:t>
                      </a:r>
                      <a:endParaRPr lang="zh-CN" sz="1400" kern="10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a:txBody>
                  <a:tcPr marL="68580" marR="68580" marT="0" marB="0" anchor="ctr"/>
                </a:tc>
                <a:tc>
                  <a:txBody>
                    <a:bodyPr/>
                    <a:lstStyle/>
                    <a:p>
                      <a:pPr>
                        <a:spcAft>
                          <a:spcPts val="0"/>
                        </a:spcAft>
                      </a:pPr>
                      <a:r>
                        <a:rPr lang="zh-CN" sz="1400" kern="100">
                          <a:effectLst/>
                        </a:rPr>
                        <a:t>海珠区科技工业商务和信息化局（科技创新科）</a:t>
                      </a:r>
                      <a:endParaRPr lang="zh-CN" sz="1400" kern="100">
                        <a:effectLst/>
                      </a:endParaRPr>
                    </a:p>
                  </a:txBody>
                  <a:tcPr marL="68580" marR="68580" marT="0" marB="0" anchor="ctr"/>
                </a:tc>
                <a:tc>
                  <a:txBody>
                    <a:bodyPr/>
                    <a:lstStyle/>
                    <a:p>
                      <a:pPr>
                        <a:spcAft>
                          <a:spcPts val="0"/>
                        </a:spcAft>
                      </a:pPr>
                      <a:r>
                        <a:rPr sz="1400" kern="100">
                          <a:effectLst/>
                        </a:rPr>
                        <a:t>广州市海珠区泰沙路 555号 612室</a:t>
                      </a:r>
                      <a:endParaRPr sz="1400" kern="100">
                        <a:effectLst/>
                      </a:endParaRPr>
                    </a:p>
                  </a:txBody>
                  <a:tcPr marL="68580" marR="68580" marT="0" marB="0" anchor="ctr"/>
                </a:tc>
              </a:tr>
              <a:tr h="432000">
                <a:tc>
                  <a:txBody>
                    <a:bodyPr/>
                    <a:lstStyle/>
                    <a:p>
                      <a:pPr algn="ctr">
                        <a:spcAft>
                          <a:spcPts val="0"/>
                        </a:spcAft>
                      </a:pPr>
                      <a:r>
                        <a:rPr lang="zh-CN" sz="1400" kern="100">
                          <a:effectLst/>
                        </a:rPr>
                        <a:t>荔湾区</a:t>
                      </a:r>
                      <a:endParaRPr lang="zh-CN" sz="1400" kern="10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a:txBody>
                  <a:tcPr marL="68580" marR="68580" marT="0" marB="0" anchor="ctr"/>
                </a:tc>
                <a:tc>
                  <a:txBody>
                    <a:bodyPr/>
                    <a:lstStyle/>
                    <a:p>
                      <a:pPr algn="ctr">
                        <a:spcAft>
                          <a:spcPts val="0"/>
                        </a:spcAft>
                      </a:pPr>
                      <a:r>
                        <a:rPr sz="1400" kern="100">
                          <a:effectLst/>
                        </a:rPr>
                        <a:t>宋雨帅</a:t>
                      </a:r>
                      <a:endParaRPr sz="1400" kern="100">
                        <a:effectLst/>
                      </a:endParaRPr>
                    </a:p>
                  </a:txBody>
                  <a:tcPr marL="68580" marR="68580" marT="0" marB="0" anchor="ctr"/>
                </a:tc>
                <a:tc>
                  <a:txBody>
                    <a:bodyPr/>
                    <a:lstStyle/>
                    <a:p>
                      <a:pPr algn="ctr">
                        <a:spcAft>
                          <a:spcPts val="0"/>
                        </a:spcAft>
                      </a:pPr>
                      <a:r>
                        <a:rPr lang="en-US" sz="1400" kern="100">
                          <a:effectLst/>
                        </a:rPr>
                        <a:t>81401817</a:t>
                      </a:r>
                      <a:endParaRPr lang="en-US" sz="1400" kern="100">
                        <a:effectLst/>
                      </a:endParaRPr>
                    </a:p>
                  </a:txBody>
                  <a:tcPr marL="68580" marR="68580" marT="0" marB="0" anchor="ctr"/>
                </a:tc>
                <a:tc>
                  <a:txBody>
                    <a:bodyPr/>
                    <a:lstStyle/>
                    <a:p>
                      <a:pPr>
                        <a:spcAft>
                          <a:spcPts val="0"/>
                        </a:spcAft>
                      </a:pPr>
                      <a:r>
                        <a:rPr lang="zh-CN" sz="1400" kern="100" dirty="0">
                          <a:effectLst/>
                        </a:rPr>
                        <a:t>荔湾区科技工业商务和信息化局（科技发展科）</a:t>
                      </a:r>
                      <a:endParaRPr lang="zh-CN" sz="1400" kern="100" dirty="0">
                        <a:effectLst/>
                      </a:endParaRPr>
                    </a:p>
                  </a:txBody>
                  <a:tcPr marL="68580" marR="68580" marT="0" marB="0" anchor="ctr"/>
                </a:tc>
                <a:tc>
                  <a:txBody>
                    <a:bodyPr/>
                    <a:lstStyle/>
                    <a:p>
                      <a:pPr>
                        <a:spcAft>
                          <a:spcPts val="0"/>
                        </a:spcAft>
                      </a:pPr>
                      <a:r>
                        <a:rPr sz="1400" kern="100">
                          <a:effectLst/>
                        </a:rPr>
                        <a:t>广州市荔湾区东漖南路 638号 512室</a:t>
                      </a:r>
                      <a:endParaRPr sz="1400" kern="100">
                        <a:effectLst/>
                      </a:endParaRPr>
                    </a:p>
                  </a:txBody>
                  <a:tcPr marL="68580" marR="68580" marT="0" marB="0" anchor="ctr"/>
                </a:tc>
              </a:tr>
              <a:tr h="432000">
                <a:tc>
                  <a:txBody>
                    <a:bodyPr/>
                    <a:lstStyle/>
                    <a:p>
                      <a:pPr algn="ctr">
                        <a:spcAft>
                          <a:spcPts val="0"/>
                        </a:spcAft>
                      </a:pPr>
                      <a:r>
                        <a:rPr lang="zh-CN" sz="1400" kern="100">
                          <a:effectLst/>
                        </a:rPr>
                        <a:t>天河区</a:t>
                      </a:r>
                      <a:endParaRPr lang="zh-CN" sz="1400" kern="10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a:txBody>
                  <a:tcPr marL="68580" marR="68580" marT="0" marB="0" anchor="ctr"/>
                </a:tc>
                <a:tc>
                  <a:txBody>
                    <a:bodyPr/>
                    <a:lstStyle/>
                    <a:p>
                      <a:pPr algn="ctr">
                        <a:spcAft>
                          <a:spcPts val="0"/>
                        </a:spcAft>
                      </a:pPr>
                      <a:r>
                        <a:rPr lang="zh-CN" sz="1400" kern="100">
                          <a:effectLst/>
                        </a:rPr>
                        <a:t>谢  瑾</a:t>
                      </a:r>
                      <a:r>
                        <a:rPr lang="en-US" sz="1400" kern="100">
                          <a:effectLst/>
                        </a:rPr>
                        <a:t> </a:t>
                      </a:r>
                      <a:endParaRPr lang="zh-CN" sz="1400" kern="10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a:txBody>
                  <a:tcPr marL="68580" marR="68580" marT="0" marB="0" anchor="ctr"/>
                </a:tc>
                <a:tc>
                  <a:txBody>
                    <a:bodyPr/>
                    <a:lstStyle/>
                    <a:p>
                      <a:pPr algn="ctr">
                        <a:spcAft>
                          <a:spcPts val="0"/>
                        </a:spcAft>
                      </a:pPr>
                      <a:r>
                        <a:rPr lang="en-US" sz="1400" kern="100">
                          <a:effectLst/>
                        </a:rPr>
                        <a:t>38622896</a:t>
                      </a:r>
                      <a:endParaRPr lang="en-US" sz="1400" kern="100">
                        <a:effectLst/>
                      </a:endParaRPr>
                    </a:p>
                  </a:txBody>
                  <a:tcPr marL="68580" marR="68580" marT="0" marB="0" anchor="ctr"/>
                </a:tc>
                <a:tc>
                  <a:txBody>
                    <a:bodyPr/>
                    <a:lstStyle/>
                    <a:p>
                      <a:pPr>
                        <a:spcAft>
                          <a:spcPts val="0"/>
                        </a:spcAft>
                      </a:pPr>
                      <a:r>
                        <a:rPr lang="zh-CN" sz="1400" kern="100">
                          <a:effectLst/>
                        </a:rPr>
                        <a:t>天河区科技工业和信息化局（办公室）</a:t>
                      </a:r>
                      <a:endParaRPr lang="zh-CN" sz="1400" kern="100">
                        <a:effectLst/>
                      </a:endParaRPr>
                    </a:p>
                  </a:txBody>
                  <a:tcPr marL="68580" marR="68580" marT="0" marB="0" anchor="ctr"/>
                </a:tc>
                <a:tc>
                  <a:txBody>
                    <a:bodyPr/>
                    <a:lstStyle/>
                    <a:p>
                      <a:pPr>
                        <a:spcAft>
                          <a:spcPts val="0"/>
                        </a:spcAft>
                      </a:pPr>
                      <a:r>
                        <a:rPr sz="1400" kern="100" dirty="0">
                          <a:effectLst/>
                        </a:rPr>
                        <a:t>广州市天府路 1号区政府 2号楼 1110室</a:t>
                      </a:r>
                      <a:endParaRPr sz="1400" kern="100" dirty="0">
                        <a:effectLst/>
                      </a:endParaRPr>
                    </a:p>
                  </a:txBody>
                  <a:tcPr marL="68580" marR="68580" marT="0" marB="0" anchor="ctr"/>
                </a:tc>
              </a:tr>
              <a:tr h="432000">
                <a:tc>
                  <a:txBody>
                    <a:bodyPr/>
                    <a:lstStyle/>
                    <a:p>
                      <a:pPr algn="ctr">
                        <a:spcAft>
                          <a:spcPts val="0"/>
                        </a:spcAft>
                      </a:pPr>
                      <a:r>
                        <a:rPr lang="zh-CN" sz="1400" kern="100">
                          <a:effectLst/>
                        </a:rPr>
                        <a:t>白云区</a:t>
                      </a:r>
                      <a:endParaRPr lang="zh-CN" sz="1400" kern="10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a:txBody>
                  <a:tcPr marL="68580" marR="68580" marT="0" marB="0" anchor="ctr"/>
                </a:tc>
                <a:tc>
                  <a:txBody>
                    <a:bodyPr/>
                    <a:lstStyle/>
                    <a:p>
                      <a:pPr algn="ctr">
                        <a:spcAft>
                          <a:spcPts val="0"/>
                        </a:spcAft>
                        <a:buClrTx/>
                        <a:buSzTx/>
                        <a:buFontTx/>
                      </a:pPr>
                      <a:r>
                        <a:rPr lang="zh-CN" sz="1400" kern="100" dirty="0">
                          <a:effectLst/>
                        </a:rPr>
                        <a:t>胡  珊</a:t>
                      </a:r>
                      <a:endParaRPr lang="zh-CN" sz="1400" kern="100" dirty="0">
                        <a:effectLst/>
                      </a:endParaRPr>
                    </a:p>
                    <a:p>
                      <a:pPr algn="ctr">
                        <a:spcAft>
                          <a:spcPts val="0"/>
                        </a:spcAft>
                        <a:buClrTx/>
                        <a:buSzTx/>
                        <a:buFontTx/>
                      </a:pPr>
                      <a:r>
                        <a:rPr lang="zh-CN" sz="1400" kern="100" dirty="0">
                          <a:effectLst/>
                        </a:rPr>
                        <a:t>李  晖 </a:t>
                      </a:r>
                      <a:endParaRPr lang="zh-CN" sz="1400" kern="100" dirty="0">
                        <a:effectLst/>
                      </a:endParaRPr>
                    </a:p>
                  </a:txBody>
                  <a:tcPr marL="68580" marR="68580" marT="0" marB="0" anchor="ctr"/>
                </a:tc>
                <a:tc>
                  <a:txBody>
                    <a:bodyPr/>
                    <a:lstStyle/>
                    <a:p>
                      <a:pPr algn="ctr">
                        <a:spcAft>
                          <a:spcPts val="0"/>
                        </a:spcAft>
                      </a:pPr>
                      <a:r>
                        <a:rPr lang="en-US" sz="1400" kern="100">
                          <a:effectLst/>
                        </a:rPr>
                        <a:t>80736072</a:t>
                      </a:r>
                      <a:endParaRPr lang="en-US" sz="1400" kern="100">
                        <a:effectLst/>
                      </a:endParaRPr>
                    </a:p>
                    <a:p>
                      <a:pPr algn="ctr">
                        <a:spcAft>
                          <a:spcPts val="0"/>
                        </a:spcAft>
                      </a:pPr>
                      <a:r>
                        <a:rPr lang="en-US" sz="1400" kern="100">
                          <a:effectLst/>
                        </a:rPr>
                        <a:t>80736020 </a:t>
                      </a:r>
                      <a:endParaRPr lang="zh-CN" sz="1400" kern="10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a:txBody>
                  <a:tcPr marL="68580" marR="68580" marT="0" marB="0" anchor="ctr"/>
                </a:tc>
                <a:tc>
                  <a:txBody>
                    <a:bodyPr/>
                    <a:lstStyle/>
                    <a:p>
                      <a:pPr>
                        <a:spcAft>
                          <a:spcPts val="0"/>
                        </a:spcAft>
                      </a:pPr>
                      <a:r>
                        <a:rPr lang="zh-CN" sz="1400" kern="100" dirty="0">
                          <a:effectLst/>
                        </a:rPr>
                        <a:t>白云区科技工业商务和信息化局（科技创新发展科）</a:t>
                      </a:r>
                      <a:endParaRPr lang="zh-CN" sz="1400" kern="100" dirty="0">
                        <a:effectLst/>
                      </a:endParaRPr>
                    </a:p>
                  </a:txBody>
                  <a:tcPr marL="68580" marR="68580" marT="0" marB="0" anchor="ctr"/>
                </a:tc>
                <a:tc>
                  <a:txBody>
                    <a:bodyPr/>
                    <a:lstStyle/>
                    <a:p>
                      <a:pPr>
                        <a:spcAft>
                          <a:spcPts val="0"/>
                        </a:spcAft>
                      </a:pPr>
                      <a:r>
                        <a:rPr sz="1400" kern="100" dirty="0">
                          <a:effectLst/>
                        </a:rPr>
                        <a:t>广 州市白云区黄石东路323 号 908 室</a:t>
                      </a:r>
                      <a:endParaRPr sz="1400" kern="100" dirty="0">
                        <a:effectLst/>
                      </a:endParaRPr>
                    </a:p>
                  </a:txBody>
                  <a:tcPr marL="68580" marR="68580" marT="0" marB="0" anchor="ctr"/>
                </a:tc>
              </a:tr>
              <a:tr h="487680">
                <a:tc>
                  <a:txBody>
                    <a:bodyPr/>
                    <a:lstStyle/>
                    <a:p>
                      <a:pPr algn="ctr">
                        <a:spcAft>
                          <a:spcPts val="0"/>
                        </a:spcAft>
                        <a:buNone/>
                      </a:pPr>
                      <a:r>
                        <a:rPr lang="zh-CN" altLang="en-US" sz="1400" kern="100">
                          <a:solidFill>
                            <a:srgbClr val="000000"/>
                          </a:solidFill>
                          <a:effectLst/>
                          <a:latin typeface="黑体" panose="02010609060101010101" pitchFamily="49" charset="-122"/>
                          <a:ea typeface="黑体" panose="02010609060101010101" pitchFamily="49" charset="-122"/>
                          <a:cs typeface="黑体" panose="02010609060101010101" pitchFamily="49" charset="-122"/>
                        </a:rPr>
                        <a:t>黄埔区</a:t>
                      </a:r>
                      <a:endParaRPr lang="zh-CN" altLang="en-US" sz="1400" kern="10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a:txBody>
                  <a:tcPr marL="68580" marR="68580" marT="0" marB="0" anchor="ctr"/>
                </a:tc>
                <a:tc>
                  <a:txBody>
                    <a:bodyPr/>
                    <a:lstStyle/>
                    <a:p>
                      <a:pPr algn="ctr">
                        <a:spcAft>
                          <a:spcPts val="0"/>
                        </a:spcAft>
                        <a:buClrTx/>
                        <a:buSzTx/>
                        <a:buFontTx/>
                        <a:buNone/>
                      </a:pPr>
                      <a:r>
                        <a:rPr lang="zh-CN" sz="1400" kern="100" dirty="0">
                          <a:effectLst/>
                        </a:rPr>
                        <a:t>司昱涛邓宜辉</a:t>
                      </a:r>
                      <a:endParaRPr lang="zh-CN" sz="1400" kern="100" dirty="0">
                        <a:effectLst/>
                      </a:endParaRPr>
                    </a:p>
                  </a:txBody>
                  <a:tcPr marL="68580" marR="68580" marT="0" marB="0" anchor="ctr"/>
                </a:tc>
                <a:tc>
                  <a:txBody>
                    <a:bodyPr/>
                    <a:lstStyle/>
                    <a:p>
                      <a:pPr algn="ctr">
                        <a:spcAft>
                          <a:spcPts val="0"/>
                        </a:spcAft>
                        <a:buClrTx/>
                        <a:buSzTx/>
                        <a:buFontTx/>
                        <a:buNone/>
                      </a:pPr>
                      <a:r>
                        <a:rPr lang="en-US" sz="1400" kern="100">
                          <a:effectLst/>
                        </a:rPr>
                        <a:t>83491565</a:t>
                      </a:r>
                      <a:endParaRPr lang="en-US" sz="1400" kern="100">
                        <a:effectLst/>
                      </a:endParaRPr>
                    </a:p>
                    <a:p>
                      <a:pPr algn="ctr">
                        <a:spcAft>
                          <a:spcPts val="0"/>
                        </a:spcAft>
                        <a:buClrTx/>
                        <a:buSzTx/>
                        <a:buFontTx/>
                        <a:buNone/>
                      </a:pPr>
                      <a:r>
                        <a:rPr lang="en-US" sz="1400" kern="100">
                          <a:effectLst/>
                        </a:rPr>
                        <a:t>82111941</a:t>
                      </a:r>
                      <a:endParaRPr lang="zh-CN" altLang="en-US" sz="1400" kern="10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a:txBody>
                  <a:tcPr marL="68580" marR="68580" marT="0" marB="0" anchor="ctr"/>
                </a:tc>
                <a:tc>
                  <a:txBody>
                    <a:bodyPr/>
                    <a:lstStyle/>
                    <a:p>
                      <a:pPr>
                        <a:spcAft>
                          <a:spcPts val="0"/>
                        </a:spcAft>
                        <a:buNone/>
                      </a:pPr>
                      <a:r>
                        <a:rPr lang="zh-CN" altLang="en-US" sz="1400" kern="100" dirty="0">
                          <a:effectLst/>
                        </a:rPr>
                        <a:t>黄埔区科学技术局</a:t>
                      </a:r>
                      <a:endParaRPr lang="zh-CN" altLang="en-US" sz="1400" kern="100" dirty="0">
                        <a:effectLst/>
                      </a:endParaRPr>
                    </a:p>
                  </a:txBody>
                  <a:tcPr marL="68580" marR="68580" marT="0" marB="0" anchor="ctr"/>
                </a:tc>
                <a:tc>
                  <a:txBody>
                    <a:bodyPr/>
                    <a:lstStyle/>
                    <a:p>
                      <a:pPr algn="l">
                        <a:spcAft>
                          <a:spcPts val="0"/>
                        </a:spcAft>
                        <a:buClrTx/>
                        <a:buSzTx/>
                        <a:buFontTx/>
                        <a:buNone/>
                      </a:pPr>
                      <a:r>
                        <a:rPr sz="1400" kern="100" dirty="0">
                          <a:effectLst/>
                        </a:rPr>
                        <a:t>广州市黄埔区香雪三路1号E栋2楼</a:t>
                      </a:r>
                      <a:endParaRPr sz="1400" kern="100" dirty="0">
                        <a:effectLst/>
                      </a:endParaRPr>
                    </a:p>
                  </a:txBody>
                  <a:tcPr marL="68580" marR="68580" marT="0" marB="0" anchor="ctr"/>
                </a:tc>
              </a:tr>
              <a:tr h="432000">
                <a:tc>
                  <a:txBody>
                    <a:bodyPr/>
                    <a:lstStyle/>
                    <a:p>
                      <a:pPr algn="ctr">
                        <a:spcAft>
                          <a:spcPts val="0"/>
                        </a:spcAft>
                      </a:pPr>
                      <a:r>
                        <a:rPr lang="zh-CN" sz="1400" kern="100">
                          <a:effectLst/>
                        </a:rPr>
                        <a:t>花都区</a:t>
                      </a:r>
                      <a:endParaRPr lang="zh-CN" sz="1400" kern="10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a:txBody>
                  <a:tcPr marL="68580" marR="68580" marT="0" marB="0" anchor="ctr"/>
                </a:tc>
                <a:tc>
                  <a:txBody>
                    <a:bodyPr/>
                    <a:lstStyle/>
                    <a:p>
                      <a:pPr algn="ctr">
                        <a:spcAft>
                          <a:spcPts val="0"/>
                        </a:spcAft>
                        <a:buClrTx/>
                        <a:buSzTx/>
                        <a:buFontTx/>
                      </a:pPr>
                      <a:r>
                        <a:rPr lang="zh-CN" sz="1400" kern="100" dirty="0">
                          <a:effectLst/>
                        </a:rPr>
                        <a:t>凌  莉 </a:t>
                      </a:r>
                      <a:endParaRPr lang="zh-CN" sz="1400" kern="100" dirty="0">
                        <a:effectLst/>
                      </a:endParaRPr>
                    </a:p>
                  </a:txBody>
                  <a:tcPr marL="68580" marR="68580" marT="0" marB="0" anchor="ctr"/>
                </a:tc>
                <a:tc>
                  <a:txBody>
                    <a:bodyPr/>
                    <a:lstStyle/>
                    <a:p>
                      <a:pPr algn="ctr">
                        <a:spcAft>
                          <a:spcPts val="0"/>
                        </a:spcAft>
                      </a:pPr>
                      <a:r>
                        <a:rPr lang="en-US" sz="1400" kern="100">
                          <a:effectLst/>
                        </a:rPr>
                        <a:t>36998912</a:t>
                      </a:r>
                      <a:endParaRPr lang="en-US" sz="1400" kern="100">
                        <a:effectLst/>
                      </a:endParaRPr>
                    </a:p>
                  </a:txBody>
                  <a:tcPr marL="68580" marR="68580" marT="0" marB="0" anchor="ctr"/>
                </a:tc>
                <a:tc>
                  <a:txBody>
                    <a:bodyPr/>
                    <a:lstStyle/>
                    <a:p>
                      <a:pPr>
                        <a:spcAft>
                          <a:spcPts val="0"/>
                        </a:spcAft>
                      </a:pPr>
                      <a:r>
                        <a:rPr lang="zh-CN" sz="1400" kern="100">
                          <a:effectLst/>
                        </a:rPr>
                        <a:t>花都区科技工业商务和信息化局（科技创新科）</a:t>
                      </a:r>
                      <a:endParaRPr lang="zh-CN" sz="1400" kern="100">
                        <a:effectLst/>
                      </a:endParaRPr>
                    </a:p>
                  </a:txBody>
                  <a:tcPr marL="68580" marR="68580" marT="0" marB="0" anchor="ctr"/>
                </a:tc>
                <a:tc>
                  <a:txBody>
                    <a:bodyPr/>
                    <a:lstStyle/>
                    <a:p>
                      <a:pPr>
                        <a:spcAft>
                          <a:spcPts val="0"/>
                        </a:spcAft>
                      </a:pPr>
                      <a:r>
                        <a:rPr sz="1400" kern="100" dirty="0">
                          <a:effectLst/>
                        </a:rPr>
                        <a:t>广州市花都区天贵路 67 号501室</a:t>
                      </a:r>
                      <a:endParaRPr sz="1400" kern="100" dirty="0">
                        <a:effectLst/>
                      </a:endParaRPr>
                    </a:p>
                  </a:txBody>
                  <a:tcPr marL="68580" marR="68580" marT="0" marB="0" anchor="ctr"/>
                </a:tc>
              </a:tr>
              <a:tr h="432000">
                <a:tc>
                  <a:txBody>
                    <a:bodyPr/>
                    <a:lstStyle/>
                    <a:p>
                      <a:pPr algn="ctr">
                        <a:spcAft>
                          <a:spcPts val="0"/>
                        </a:spcAft>
                      </a:pPr>
                      <a:r>
                        <a:rPr lang="zh-CN" sz="1400" kern="100">
                          <a:effectLst/>
                        </a:rPr>
                        <a:t>番禺区</a:t>
                      </a:r>
                      <a:endParaRPr lang="zh-CN" sz="1400" kern="10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a:txBody>
                  <a:tcPr marL="68580" marR="68580" marT="0" marB="0" anchor="ctr"/>
                </a:tc>
                <a:tc>
                  <a:txBody>
                    <a:bodyPr/>
                    <a:lstStyle/>
                    <a:p>
                      <a:pPr algn="ctr">
                        <a:spcAft>
                          <a:spcPts val="0"/>
                        </a:spcAft>
                        <a:buClrTx/>
                        <a:buSzTx/>
                        <a:buFontTx/>
                      </a:pPr>
                      <a:r>
                        <a:rPr lang="zh-CN" sz="1400" kern="100" dirty="0">
                          <a:effectLst/>
                        </a:rPr>
                        <a:t>吴卓婉 </a:t>
                      </a:r>
                      <a:endParaRPr lang="zh-CN" sz="1400" kern="100" dirty="0">
                        <a:effectLst/>
                      </a:endParaRPr>
                    </a:p>
                  </a:txBody>
                  <a:tcPr marL="68580" marR="68580" marT="0" marB="0" anchor="ctr"/>
                </a:tc>
                <a:tc>
                  <a:txBody>
                    <a:bodyPr/>
                    <a:lstStyle/>
                    <a:p>
                      <a:pPr algn="ctr">
                        <a:spcAft>
                          <a:spcPts val="0"/>
                        </a:spcAft>
                      </a:pPr>
                      <a:r>
                        <a:rPr lang="en-US" sz="1400" kern="100">
                          <a:effectLst/>
                        </a:rPr>
                        <a:t>84888313</a:t>
                      </a:r>
                      <a:endParaRPr lang="en-US" sz="1400" kern="100">
                        <a:effectLst/>
                      </a:endParaRPr>
                    </a:p>
                  </a:txBody>
                  <a:tcPr marL="68580" marR="68580" marT="0" marB="0" anchor="ctr"/>
                </a:tc>
                <a:tc>
                  <a:txBody>
                    <a:bodyPr/>
                    <a:lstStyle/>
                    <a:p>
                      <a:pPr>
                        <a:spcAft>
                          <a:spcPts val="0"/>
                        </a:spcAft>
                      </a:pPr>
                      <a:r>
                        <a:rPr lang="zh-CN" sz="1400" kern="100">
                          <a:effectLst/>
                        </a:rPr>
                        <a:t>番禺区科技工业商务和信息化局（科技规划科）</a:t>
                      </a:r>
                      <a:endParaRPr lang="zh-CN" sz="1400" kern="100">
                        <a:effectLst/>
                      </a:endParaRPr>
                    </a:p>
                  </a:txBody>
                  <a:tcPr marL="68580" marR="68580" marT="0" marB="0" anchor="ctr"/>
                </a:tc>
                <a:tc>
                  <a:txBody>
                    <a:bodyPr/>
                    <a:lstStyle/>
                    <a:p>
                      <a:pPr>
                        <a:spcAft>
                          <a:spcPts val="0"/>
                        </a:spcAft>
                      </a:pPr>
                      <a:r>
                        <a:rPr sz="1400" kern="100" dirty="0" err="1">
                          <a:effectLst/>
                        </a:rPr>
                        <a:t>广州市番禺区市桥街清河东路口岸大街</a:t>
                      </a:r>
                      <a:r>
                        <a:rPr sz="1400" kern="100" dirty="0">
                          <a:effectLst/>
                        </a:rPr>
                        <a:t> 11号 2楼</a:t>
                      </a:r>
                      <a:endParaRPr sz="1400" kern="100" dirty="0">
                        <a:effectLst/>
                      </a:endParaRPr>
                    </a:p>
                  </a:txBody>
                  <a:tcPr marL="68580" marR="68580" marT="0" marB="0" anchor="ctr"/>
                </a:tc>
              </a:tr>
              <a:tr h="432000">
                <a:tc>
                  <a:txBody>
                    <a:bodyPr/>
                    <a:lstStyle/>
                    <a:p>
                      <a:pPr algn="ctr">
                        <a:spcAft>
                          <a:spcPts val="0"/>
                        </a:spcAft>
                      </a:pPr>
                      <a:r>
                        <a:rPr lang="zh-CN" sz="1400" kern="100">
                          <a:effectLst/>
                        </a:rPr>
                        <a:t>南沙区</a:t>
                      </a:r>
                      <a:endParaRPr lang="zh-CN" sz="1400" kern="10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a:txBody>
                  <a:tcPr marL="68580" marR="68580" marT="0" marB="0" anchor="ctr"/>
                </a:tc>
                <a:tc>
                  <a:txBody>
                    <a:bodyPr/>
                    <a:lstStyle/>
                    <a:p>
                      <a:pPr algn="ctr">
                        <a:spcAft>
                          <a:spcPts val="0"/>
                        </a:spcAft>
                      </a:pPr>
                      <a:r>
                        <a:rPr lang="zh-CN" sz="1400" kern="100">
                          <a:effectLst/>
                        </a:rPr>
                        <a:t>余铭诗梁志伟</a:t>
                      </a:r>
                      <a:r>
                        <a:rPr lang="en-US" sz="1400" kern="100">
                          <a:effectLst/>
                        </a:rPr>
                        <a:t> </a:t>
                      </a:r>
                      <a:endParaRPr lang="zh-CN" sz="1400" kern="10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a:txBody>
                  <a:tcPr marL="68580" marR="68580" marT="0" marB="0" anchor="ctr"/>
                </a:tc>
                <a:tc>
                  <a:txBody>
                    <a:bodyPr/>
                    <a:lstStyle/>
                    <a:p>
                      <a:pPr algn="ctr">
                        <a:spcAft>
                          <a:spcPts val="0"/>
                        </a:spcAft>
                      </a:pPr>
                      <a:r>
                        <a:rPr lang="en-US" sz="1400" kern="100">
                          <a:effectLst/>
                        </a:rPr>
                        <a:t>39910438</a:t>
                      </a:r>
                      <a:endParaRPr lang="en-US" sz="1400" kern="100">
                        <a:effectLst/>
                      </a:endParaRPr>
                    </a:p>
                    <a:p>
                      <a:pPr algn="ctr">
                        <a:spcAft>
                          <a:spcPts val="0"/>
                        </a:spcAft>
                      </a:pPr>
                      <a:r>
                        <a:rPr lang="en-US" sz="1400" kern="100">
                          <a:effectLst/>
                        </a:rPr>
                        <a:t>39053129</a:t>
                      </a:r>
                      <a:endParaRPr lang="en-US" sz="1400" kern="100">
                        <a:effectLst/>
                      </a:endParaRPr>
                    </a:p>
                  </a:txBody>
                  <a:tcPr marL="68580" marR="68580" marT="0" marB="0" anchor="ctr"/>
                </a:tc>
                <a:tc>
                  <a:txBody>
                    <a:bodyPr/>
                    <a:lstStyle/>
                    <a:p>
                      <a:pPr>
                        <a:spcAft>
                          <a:spcPts val="0"/>
                        </a:spcAft>
                      </a:pPr>
                      <a:r>
                        <a:rPr lang="zh-CN" sz="1400" kern="100">
                          <a:effectLst/>
                        </a:rPr>
                        <a:t>南沙区科学技术局（科技创新处）</a:t>
                      </a:r>
                      <a:endParaRPr lang="zh-CN" sz="1400" kern="100">
                        <a:effectLst/>
                      </a:endParaRPr>
                    </a:p>
                  </a:txBody>
                  <a:tcPr marL="68580" marR="68580" marT="0" marB="0" anchor="ctr"/>
                </a:tc>
                <a:tc>
                  <a:txBody>
                    <a:bodyPr/>
                    <a:lstStyle/>
                    <a:p>
                      <a:pPr>
                        <a:spcAft>
                          <a:spcPts val="0"/>
                        </a:spcAft>
                      </a:pPr>
                      <a:r>
                        <a:rPr sz="1400" kern="100" dirty="0" err="1">
                          <a:effectLst/>
                        </a:rPr>
                        <a:t>广州市南沙区凤凰大道</a:t>
                      </a:r>
                      <a:r>
                        <a:rPr sz="1400" kern="100" dirty="0">
                          <a:effectLst/>
                        </a:rPr>
                        <a:t> 1号区政府 </a:t>
                      </a:r>
                      <a:r>
                        <a:rPr sz="1400" kern="100" dirty="0" err="1">
                          <a:effectLst/>
                        </a:rPr>
                        <a:t>D栋</a:t>
                      </a:r>
                      <a:r>
                        <a:rPr sz="1400" kern="100" dirty="0">
                          <a:effectLst/>
                        </a:rPr>
                        <a:t> </a:t>
                      </a:r>
                      <a:r>
                        <a:rPr lang="en-US" sz="1400" kern="100" dirty="0">
                          <a:effectLst/>
                        </a:rPr>
                        <a:t>4</a:t>
                      </a:r>
                      <a:r>
                        <a:rPr sz="1400" kern="100" dirty="0">
                          <a:effectLst/>
                        </a:rPr>
                        <a:t>楼</a:t>
                      </a:r>
                      <a:endParaRPr sz="1400" kern="100" dirty="0">
                        <a:effectLst/>
                      </a:endParaRPr>
                    </a:p>
                  </a:txBody>
                  <a:tcPr marL="68580" marR="68580" marT="0" marB="0" anchor="ctr"/>
                </a:tc>
              </a:tr>
              <a:tr h="432000">
                <a:tc>
                  <a:txBody>
                    <a:bodyPr/>
                    <a:lstStyle/>
                    <a:p>
                      <a:pPr algn="ctr">
                        <a:spcAft>
                          <a:spcPts val="0"/>
                        </a:spcAft>
                      </a:pPr>
                      <a:r>
                        <a:rPr lang="zh-CN" sz="1400" kern="100">
                          <a:effectLst/>
                        </a:rPr>
                        <a:t>从化区</a:t>
                      </a:r>
                      <a:endParaRPr lang="zh-CN" sz="1400" kern="10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a:txBody>
                  <a:tcPr marL="68580" marR="68580" marT="0" marB="0" anchor="ctr"/>
                </a:tc>
                <a:tc>
                  <a:txBody>
                    <a:bodyPr/>
                    <a:lstStyle/>
                    <a:p>
                      <a:pPr algn="ctr">
                        <a:spcAft>
                          <a:spcPts val="0"/>
                        </a:spcAft>
                      </a:pPr>
                      <a:r>
                        <a:rPr lang="zh-CN" sz="1400" kern="100" dirty="0">
                          <a:effectLst/>
                        </a:rPr>
                        <a:t>陈明辉</a:t>
                      </a:r>
                      <a:r>
                        <a:rPr lang="en-US" sz="1400" kern="100" dirty="0">
                          <a:effectLst/>
                        </a:rPr>
                        <a:t> </a:t>
                      </a:r>
                      <a:endParaRPr lang="zh-CN" sz="1400" kern="100" dirty="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a:txBody>
                  <a:tcPr marL="68580" marR="68580" marT="0" marB="0" anchor="ctr"/>
                </a:tc>
                <a:tc>
                  <a:txBody>
                    <a:bodyPr/>
                    <a:lstStyle/>
                    <a:p>
                      <a:pPr algn="ctr">
                        <a:spcAft>
                          <a:spcPts val="0"/>
                        </a:spcAft>
                      </a:pPr>
                      <a:r>
                        <a:rPr lang="en-US" sz="1400" kern="100">
                          <a:effectLst/>
                        </a:rPr>
                        <a:t>87926183</a:t>
                      </a:r>
                      <a:endParaRPr lang="zh-CN" sz="1400" kern="10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a:txBody>
                  <a:tcPr marL="68580" marR="68580" marT="0" marB="0" anchor="ctr"/>
                </a:tc>
                <a:tc>
                  <a:txBody>
                    <a:bodyPr/>
                    <a:lstStyle/>
                    <a:p>
                      <a:pPr>
                        <a:spcAft>
                          <a:spcPts val="0"/>
                        </a:spcAft>
                      </a:pPr>
                      <a:r>
                        <a:rPr lang="zh-CN" sz="1400" kern="100">
                          <a:effectLst/>
                        </a:rPr>
                        <a:t>从化区科技工业商务和信息化局（科技发展科）</a:t>
                      </a:r>
                      <a:endParaRPr lang="zh-CN" sz="1400" kern="100">
                        <a:effectLst/>
                      </a:endParaRPr>
                    </a:p>
                  </a:txBody>
                  <a:tcPr marL="68580" marR="68580" marT="0" marB="0" anchor="ctr"/>
                </a:tc>
                <a:tc>
                  <a:txBody>
                    <a:bodyPr/>
                    <a:lstStyle/>
                    <a:p>
                      <a:pPr>
                        <a:spcAft>
                          <a:spcPts val="0"/>
                        </a:spcAft>
                      </a:pPr>
                      <a:r>
                        <a:rPr sz="1400" kern="100" dirty="0" err="1">
                          <a:effectLst/>
                        </a:rPr>
                        <a:t>广州市从化区街口街道口岸路</a:t>
                      </a:r>
                      <a:r>
                        <a:rPr sz="1400" kern="100" dirty="0">
                          <a:effectLst/>
                        </a:rPr>
                        <a:t> 4栋 4楼</a:t>
                      </a:r>
                      <a:endParaRPr sz="1400" kern="100" dirty="0">
                        <a:effectLst/>
                      </a:endParaRPr>
                    </a:p>
                  </a:txBody>
                  <a:tcPr marL="68580" marR="68580" marT="0" marB="0" anchor="ctr"/>
                </a:tc>
              </a:tr>
              <a:tr h="432000">
                <a:tc>
                  <a:txBody>
                    <a:bodyPr/>
                    <a:lstStyle/>
                    <a:p>
                      <a:pPr algn="ctr">
                        <a:spcAft>
                          <a:spcPts val="0"/>
                        </a:spcAft>
                      </a:pPr>
                      <a:r>
                        <a:rPr lang="zh-CN" sz="1400" kern="100">
                          <a:effectLst/>
                        </a:rPr>
                        <a:t>增城区</a:t>
                      </a:r>
                      <a:endParaRPr lang="zh-CN" sz="1400" kern="10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a:txBody>
                  <a:tcPr marL="68580" marR="68580" marT="0" marB="0" anchor="ctr"/>
                </a:tc>
                <a:tc>
                  <a:txBody>
                    <a:bodyPr/>
                    <a:lstStyle/>
                    <a:p>
                      <a:pPr algn="ctr">
                        <a:spcAft>
                          <a:spcPts val="0"/>
                        </a:spcAft>
                      </a:pPr>
                      <a:r>
                        <a:rPr sz="1400" kern="100">
                          <a:effectLst/>
                        </a:rPr>
                        <a:t>王  羽</a:t>
                      </a:r>
                      <a:endParaRPr sz="1400" kern="100">
                        <a:effectLst/>
                      </a:endParaRPr>
                    </a:p>
                  </a:txBody>
                  <a:tcPr marL="68580" marR="68580" marT="0" marB="0" anchor="ctr"/>
                </a:tc>
                <a:tc>
                  <a:txBody>
                    <a:bodyPr/>
                    <a:lstStyle/>
                    <a:p>
                      <a:pPr algn="ctr">
                        <a:spcAft>
                          <a:spcPts val="0"/>
                        </a:spcAft>
                      </a:pPr>
                      <a:r>
                        <a:rPr lang="en-US" sz="1400" kern="100">
                          <a:effectLst/>
                        </a:rPr>
                        <a:t>32893181</a:t>
                      </a:r>
                      <a:endParaRPr lang="en-US" sz="1400" kern="100">
                        <a:effectLst/>
                      </a:endParaRPr>
                    </a:p>
                  </a:txBody>
                  <a:tcPr marL="68580" marR="68580" marT="0" marB="0" anchor="ctr"/>
                </a:tc>
                <a:tc>
                  <a:txBody>
                    <a:bodyPr/>
                    <a:lstStyle/>
                    <a:p>
                      <a:pPr>
                        <a:spcAft>
                          <a:spcPts val="0"/>
                        </a:spcAft>
                      </a:pPr>
                      <a:r>
                        <a:rPr lang="zh-CN" sz="1400" kern="100">
                          <a:effectLst/>
                        </a:rPr>
                        <a:t>增城经济技术开发区科技创新局</a:t>
                      </a:r>
                      <a:endParaRPr lang="zh-CN" sz="1400" kern="100">
                        <a:effectLst/>
                      </a:endParaRPr>
                    </a:p>
                  </a:txBody>
                  <a:tcPr marL="68580" marR="68580" marT="0" marB="0" anchor="ctr"/>
                </a:tc>
                <a:tc>
                  <a:txBody>
                    <a:bodyPr/>
                    <a:lstStyle/>
                    <a:p>
                      <a:pPr>
                        <a:spcAft>
                          <a:spcPts val="0"/>
                        </a:spcAft>
                      </a:pPr>
                      <a:r>
                        <a:rPr sz="1400" kern="100" dirty="0">
                          <a:effectLst/>
                        </a:rPr>
                        <a:t>广州增城经济技术开发区香山大道2号</a:t>
                      </a:r>
                      <a:endParaRPr sz="1400" kern="100" dirty="0">
                        <a:effectLst/>
                      </a:endParaRPr>
                    </a:p>
                  </a:txBody>
                  <a:tcPr marL="68580" marR="68580" marT="0" marB="0" anchor="ctr"/>
                </a:tc>
              </a:tr>
            </a:tbl>
          </a:graphicData>
        </a:graphic>
      </p:graphicFrame>
      <p:sp>
        <p:nvSpPr>
          <p:cNvPr id="2" name="文本框 1"/>
          <p:cNvSpPr txBox="1"/>
          <p:nvPr/>
        </p:nvSpPr>
        <p:spPr>
          <a:xfrm>
            <a:off x="263525" y="214630"/>
            <a:ext cx="9772650" cy="702436"/>
          </a:xfrm>
          <a:prstGeom prst="rect">
            <a:avLst/>
          </a:prstGeom>
          <a:noFill/>
          <a:ln>
            <a:noFill/>
          </a:ln>
        </p:spPr>
        <p:txBody>
          <a:bodyPr wrap="square">
            <a:spAutoFit/>
          </a:bodyPr>
          <a:lstStyle/>
          <a:p>
            <a:pPr marR="0" defTabSz="914400" fontAlgn="auto">
              <a:lnSpc>
                <a:spcPct val="150000"/>
              </a:lnSpc>
              <a:buClrTx/>
              <a:buSzTx/>
              <a:buFontTx/>
              <a:defRPr/>
            </a:pPr>
            <a:r>
              <a:rPr lang="zh-CN" altLang="en-US" sz="3000" b="1" dirty="0">
                <a:latin typeface="+mn-lt"/>
                <a:ea typeface="+mn-ea"/>
                <a:cs typeface="+mn-ea"/>
                <a:sym typeface="+mn-lt"/>
              </a:rPr>
              <a:t>科普专题（科普品牌项目）申报指南</a:t>
            </a:r>
            <a:endParaRPr lang="zh-CN" altLang="en-US" sz="3000" b="1" dirty="0">
              <a:latin typeface="+mn-lt"/>
              <a:ea typeface="+mn-ea"/>
              <a:cs typeface="+mn-ea"/>
              <a:sym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1" descr="图片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custDataLst>
              <p:tags r:id="rId2"/>
            </p:custDataLst>
          </p:nvPr>
        </p:nvSpPr>
        <p:spPr>
          <a:xfrm>
            <a:off x="0" y="0"/>
            <a:ext cx="12192000" cy="4130040"/>
          </a:xfrm>
          <a:prstGeom prst="rect">
            <a:avLst/>
          </a:prstGeom>
          <a:gradFill>
            <a:gsLst>
              <a:gs pos="0">
                <a:srgbClr val="0056C0">
                  <a:alpha val="100000"/>
                </a:srgbClr>
              </a:gs>
              <a:gs pos="24000">
                <a:srgbClr val="0056C0">
                  <a:alpha val="75000"/>
                </a:srgbClr>
              </a:gs>
              <a:gs pos="67000">
                <a:srgbClr val="0087E6">
                  <a:alpha val="25000"/>
                </a:srgbClr>
              </a:gs>
              <a:gs pos="100000">
                <a:srgbClr val="00C0FA">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50800">
                <a:solidFill>
                  <a:schemeClr val="accent1"/>
                </a:solidFill>
              </a:ln>
            </a:endParaRPr>
          </a:p>
        </p:txBody>
      </p:sp>
      <p:sp>
        <p:nvSpPr>
          <p:cNvPr id="21508" name="文本框 16"/>
          <p:cNvSpPr txBox="1">
            <a:spLocks noChangeArrowheads="1"/>
          </p:cNvSpPr>
          <p:nvPr/>
        </p:nvSpPr>
        <p:spPr bwMode="auto">
          <a:xfrm>
            <a:off x="3221182" y="2471016"/>
            <a:ext cx="574963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zh-CN" sz="7200" b="1" dirty="0">
                <a:solidFill>
                  <a:schemeClr val="bg1"/>
                </a:solidFill>
                <a:latin typeface="+mn-lt"/>
                <a:ea typeface="+mn-ea"/>
                <a:cs typeface="+mn-ea"/>
                <a:sym typeface="+mn-lt"/>
              </a:rPr>
              <a:t>谢</a:t>
            </a:r>
            <a:r>
              <a:rPr lang="en-US" altLang="zh-CN" sz="7200" b="1" dirty="0">
                <a:solidFill>
                  <a:schemeClr val="bg1"/>
                </a:solidFill>
                <a:latin typeface="+mn-lt"/>
                <a:ea typeface="+mn-ea"/>
                <a:cs typeface="+mn-ea"/>
                <a:sym typeface="+mn-lt"/>
              </a:rPr>
              <a:t> </a:t>
            </a:r>
            <a:r>
              <a:rPr lang="zh-CN" altLang="zh-CN" sz="7200" b="1" dirty="0">
                <a:solidFill>
                  <a:schemeClr val="bg1"/>
                </a:solidFill>
                <a:latin typeface="+mn-lt"/>
                <a:ea typeface="+mn-ea"/>
                <a:cs typeface="+mn-ea"/>
                <a:sym typeface="+mn-lt"/>
              </a:rPr>
              <a:t>谢</a:t>
            </a:r>
            <a:r>
              <a:rPr lang="en-US" altLang="zh-CN" sz="7200" b="1" dirty="0">
                <a:solidFill>
                  <a:schemeClr val="bg1"/>
                </a:solidFill>
                <a:latin typeface="+mn-lt"/>
                <a:ea typeface="+mn-ea"/>
                <a:cs typeface="+mn-ea"/>
                <a:sym typeface="+mn-lt"/>
              </a:rPr>
              <a:t> </a:t>
            </a:r>
            <a:r>
              <a:rPr lang="zh-CN" altLang="zh-CN" sz="7200" b="1" dirty="0">
                <a:solidFill>
                  <a:schemeClr val="bg1"/>
                </a:solidFill>
                <a:latin typeface="+mn-lt"/>
                <a:ea typeface="+mn-ea"/>
                <a:cs typeface="+mn-ea"/>
                <a:sym typeface="+mn-lt"/>
              </a:rPr>
              <a:t>观</a:t>
            </a:r>
            <a:r>
              <a:rPr lang="en-US" altLang="zh-CN" sz="7200" b="1" dirty="0">
                <a:solidFill>
                  <a:schemeClr val="bg1"/>
                </a:solidFill>
                <a:latin typeface="+mn-lt"/>
                <a:ea typeface="+mn-ea"/>
                <a:cs typeface="+mn-ea"/>
                <a:sym typeface="+mn-lt"/>
              </a:rPr>
              <a:t> </a:t>
            </a:r>
            <a:r>
              <a:rPr lang="zh-CN" altLang="zh-CN" sz="7200" b="1" dirty="0">
                <a:solidFill>
                  <a:schemeClr val="bg1"/>
                </a:solidFill>
                <a:latin typeface="+mn-lt"/>
                <a:ea typeface="+mn-ea"/>
                <a:cs typeface="+mn-ea"/>
                <a:sym typeface="+mn-lt"/>
              </a:rPr>
              <a:t>看</a:t>
            </a:r>
            <a:r>
              <a:rPr lang="en-US" altLang="zh-CN" sz="7200" b="1" dirty="0">
                <a:solidFill>
                  <a:schemeClr val="bg1"/>
                </a:solidFill>
                <a:latin typeface="+mn-lt"/>
                <a:ea typeface="+mn-ea"/>
                <a:cs typeface="+mn-ea"/>
                <a:sym typeface="+mn-lt"/>
              </a:rPr>
              <a:t> !</a:t>
            </a:r>
            <a:endParaRPr lang="zh-CN" altLang="zh-CN" sz="7200" b="1" dirty="0">
              <a:solidFill>
                <a:schemeClr val="bg1"/>
              </a:solidFill>
              <a:latin typeface="+mn-lt"/>
              <a:ea typeface="+mn-ea"/>
              <a:cs typeface="+mn-ea"/>
              <a:sym typeface="+mn-lt"/>
            </a:endParaRPr>
          </a:p>
        </p:txBody>
      </p:sp>
      <p:pic>
        <p:nvPicPr>
          <p:cNvPr id="10" name="图片 9" descr="读懂会logo"/>
          <p:cNvPicPr>
            <a:picLocks noChangeAspect="1"/>
          </p:cNvPicPr>
          <p:nvPr userDrawn="1"/>
        </p:nvPicPr>
        <p:blipFill>
          <a:blip r:embed="rId3"/>
          <a:stretch>
            <a:fillRect/>
          </a:stretch>
        </p:blipFill>
        <p:spPr>
          <a:xfrm>
            <a:off x="1106805" y="271780"/>
            <a:ext cx="1983105" cy="409575"/>
          </a:xfrm>
          <a:prstGeom prst="rect">
            <a:avLst/>
          </a:prstGeom>
        </p:spPr>
      </p:pic>
      <p:pic>
        <p:nvPicPr>
          <p:cNvPr id="6" name="图片 5" descr="科技局logo"/>
          <p:cNvPicPr>
            <a:picLocks noChangeAspect="1"/>
          </p:cNvPicPr>
          <p:nvPr userDrawn="1"/>
        </p:nvPicPr>
        <p:blipFill>
          <a:blip r:embed="rId4"/>
          <a:stretch>
            <a:fillRect/>
          </a:stretch>
        </p:blipFill>
        <p:spPr>
          <a:xfrm>
            <a:off x="213995" y="170815"/>
            <a:ext cx="624174" cy="612000"/>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图片 1" descr="烦烦烦"/>
          <p:cNvPicPr>
            <a:picLocks noChangeAspect="1"/>
          </p:cNvPicPr>
          <p:nvPr/>
        </p:nvPicPr>
        <p:blipFill>
          <a:blip r:embed="rId1"/>
          <a:stretch>
            <a:fillRect/>
          </a:stretch>
        </p:blipFill>
        <p:spPr>
          <a:xfrm>
            <a:off x="1106488" y="0"/>
            <a:ext cx="11134725" cy="6862763"/>
          </a:xfrm>
          <a:prstGeom prst="rect">
            <a:avLst/>
          </a:prstGeom>
          <a:noFill/>
          <a:ln w="9525">
            <a:noFill/>
          </a:ln>
        </p:spPr>
      </p:pic>
      <p:sp useBgFill="1">
        <p:nvSpPr>
          <p:cNvPr id="23" name="矩形 22"/>
          <p:cNvSpPr/>
          <p:nvPr/>
        </p:nvSpPr>
        <p:spPr bwMode="white">
          <a:xfrm>
            <a:off x="0" y="0"/>
            <a:ext cx="5229225" cy="6867525"/>
          </a:xfrm>
          <a:custGeom>
            <a:avLst/>
            <a:gdLst>
              <a:gd name="connsiteX0" fmla="*/ 0 w 5362575"/>
              <a:gd name="connsiteY0" fmla="*/ 0 h 6858000"/>
              <a:gd name="connsiteX1" fmla="*/ 5362575 w 5362575"/>
              <a:gd name="connsiteY1" fmla="*/ 0 h 6858000"/>
              <a:gd name="connsiteX2" fmla="*/ 5362575 w 5362575"/>
              <a:gd name="connsiteY2" fmla="*/ 6858000 h 6858000"/>
              <a:gd name="connsiteX3" fmla="*/ 0 w 5362575"/>
              <a:gd name="connsiteY3" fmla="*/ 6858000 h 6858000"/>
              <a:gd name="connsiteX4" fmla="*/ 0 w 5362575"/>
              <a:gd name="connsiteY4" fmla="*/ 0 h 6858000"/>
              <a:gd name="connsiteX0-1" fmla="*/ 0 w 5362575"/>
              <a:gd name="connsiteY0-2" fmla="*/ 0 h 6858000"/>
              <a:gd name="connsiteX1-3" fmla="*/ 5362575 w 5362575"/>
              <a:gd name="connsiteY1-4" fmla="*/ 0 h 6858000"/>
              <a:gd name="connsiteX2-5" fmla="*/ 1628775 w 5362575"/>
              <a:gd name="connsiteY2-6" fmla="*/ 6696075 h 6858000"/>
              <a:gd name="connsiteX3-7" fmla="*/ 0 w 5362575"/>
              <a:gd name="connsiteY3-8" fmla="*/ 6858000 h 6858000"/>
              <a:gd name="connsiteX4-9" fmla="*/ 0 w 5362575"/>
              <a:gd name="connsiteY4-10" fmla="*/ 0 h 6858000"/>
              <a:gd name="connsiteX0-11" fmla="*/ 0 w 5362575"/>
              <a:gd name="connsiteY0-12" fmla="*/ 0 h 6867525"/>
              <a:gd name="connsiteX1-13" fmla="*/ 5362575 w 5362575"/>
              <a:gd name="connsiteY1-14" fmla="*/ 0 h 6867525"/>
              <a:gd name="connsiteX2-15" fmla="*/ 1314450 w 5362575"/>
              <a:gd name="connsiteY2-16" fmla="*/ 6867525 h 6867525"/>
              <a:gd name="connsiteX3-17" fmla="*/ 0 w 5362575"/>
              <a:gd name="connsiteY3-18" fmla="*/ 6858000 h 6867525"/>
              <a:gd name="connsiteX4-19" fmla="*/ 0 w 5362575"/>
              <a:gd name="connsiteY4-20" fmla="*/ 0 h 6867525"/>
              <a:gd name="connsiteX0-21" fmla="*/ 0 w 5362575"/>
              <a:gd name="connsiteY0-22" fmla="*/ 0 h 6867525"/>
              <a:gd name="connsiteX1-23" fmla="*/ 5362575 w 5362575"/>
              <a:gd name="connsiteY1-24" fmla="*/ 0 h 6867525"/>
              <a:gd name="connsiteX2-25" fmla="*/ 1275379 w 5362575"/>
              <a:gd name="connsiteY2-26" fmla="*/ 6867525 h 6867525"/>
              <a:gd name="connsiteX3-27" fmla="*/ 0 w 5362575"/>
              <a:gd name="connsiteY3-28" fmla="*/ 6858000 h 6867525"/>
              <a:gd name="connsiteX4-29" fmla="*/ 0 w 5362575"/>
              <a:gd name="connsiteY4-30" fmla="*/ 0 h 68675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62575" h="6867525">
                <a:moveTo>
                  <a:pt x="0" y="0"/>
                </a:moveTo>
                <a:lnTo>
                  <a:pt x="5362575" y="0"/>
                </a:lnTo>
                <a:lnTo>
                  <a:pt x="1275379" y="6867525"/>
                </a:lnTo>
                <a:lnTo>
                  <a:pt x="0" y="6858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9" name="图文框 8"/>
          <p:cNvSpPr/>
          <p:nvPr/>
        </p:nvSpPr>
        <p:spPr>
          <a:xfrm>
            <a:off x="1438275" y="1201738"/>
            <a:ext cx="2905125" cy="4268788"/>
          </a:xfrm>
          <a:prstGeom prst="frame">
            <a:avLst>
              <a:gd name="adj1" fmla="val 4513"/>
            </a:avLst>
          </a:prstGeom>
          <a:gradFill>
            <a:gsLst>
              <a:gs pos="80000">
                <a:schemeClr val="bg1"/>
              </a:gs>
              <a:gs pos="20000">
                <a:schemeClr val="bg1"/>
              </a:gs>
              <a:gs pos="55000">
                <a:schemeClr val="bg1">
                  <a:alpha val="0"/>
                </a:schemeClr>
              </a:gs>
              <a:gs pos="45000">
                <a:schemeClr val="bg1">
                  <a:alpha val="0"/>
                </a:schemeClr>
              </a:gs>
              <a:gs pos="0">
                <a:schemeClr val="bg1"/>
              </a:gs>
              <a:gs pos="100000">
                <a:schemeClr val="bg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16388" name="文本框 9"/>
          <p:cNvSpPr txBox="1"/>
          <p:nvPr/>
        </p:nvSpPr>
        <p:spPr>
          <a:xfrm>
            <a:off x="2086452" y="1081088"/>
            <a:ext cx="1610360" cy="4507865"/>
          </a:xfrm>
          <a:prstGeom prst="rect">
            <a:avLst/>
          </a:prstGeom>
          <a:noFill/>
          <a:ln w="9525">
            <a:noFill/>
          </a:ln>
        </p:spPr>
        <p:txBody>
          <a:bodyPr wrap="none" anchor="t" anchorCtr="0">
            <a:spAutoFit/>
          </a:bodyPr>
          <a:lstStyle/>
          <a:p>
            <a:pPr algn="ctr"/>
            <a:r>
              <a:rPr lang="en-US" altLang="zh-CN" sz="28700">
                <a:solidFill>
                  <a:schemeClr val="bg1"/>
                </a:solidFill>
                <a:latin typeface="Impact" panose="020B0806030902050204" pitchFamily="34" charset="0"/>
                <a:ea typeface="黑体" panose="02010609060101010101" pitchFamily="49" charset="-122"/>
              </a:rPr>
              <a:t>7</a:t>
            </a:r>
            <a:endParaRPr lang="zh-CN" altLang="en-US" sz="28700">
              <a:solidFill>
                <a:schemeClr val="bg1"/>
              </a:solidFill>
              <a:latin typeface="Impact" panose="020B0806030902050204" pitchFamily="34" charset="0"/>
              <a:ea typeface="微软雅黑" panose="020B0503020204020204" pitchFamily="34" charset="-122"/>
            </a:endParaRPr>
          </a:p>
        </p:txBody>
      </p:sp>
      <p:sp>
        <p:nvSpPr>
          <p:cNvPr id="16389" name="矩形 13"/>
          <p:cNvSpPr/>
          <p:nvPr/>
        </p:nvSpPr>
        <p:spPr>
          <a:xfrm rot="5400000">
            <a:off x="1594485" y="1476375"/>
            <a:ext cx="309880" cy="337185"/>
          </a:xfrm>
          <a:prstGeom prst="rect">
            <a:avLst/>
          </a:prstGeom>
          <a:noFill/>
          <a:ln w="9525">
            <a:noFill/>
          </a:ln>
        </p:spPr>
        <p:txBody>
          <a:bodyPr wrap="none" anchor="t" anchorCtr="0">
            <a:spAutoFit/>
          </a:bodyPr>
          <a:lstStyle/>
          <a:p>
            <a:pPr algn="ctr"/>
            <a:endParaRPr lang="zh-CN" altLang="en-US" sz="1600">
              <a:solidFill>
                <a:schemeClr val="bg1"/>
              </a:solidFill>
              <a:latin typeface="Arial" panose="020B0604020202020204" pitchFamily="34" charset="0"/>
              <a:ea typeface="微软雅黑" panose="020B0503020204020204" pitchFamily="34" charset="-122"/>
            </a:endParaRPr>
          </a:p>
        </p:txBody>
      </p:sp>
      <p:cxnSp>
        <p:nvCxnSpPr>
          <p:cNvPr id="6" name="直接连接符 5"/>
          <p:cNvCxnSpPr/>
          <p:nvPr/>
        </p:nvCxnSpPr>
        <p:spPr>
          <a:xfrm>
            <a:off x="1158240" y="792480"/>
            <a:ext cx="9891713" cy="0"/>
          </a:xfrm>
          <a:prstGeom prst="line">
            <a:avLst/>
          </a:prstGeom>
          <a:ln w="28575">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16393" name="图片 6" descr="素材CNN-sccnn"/>
          <p:cNvPicPr>
            <a:picLocks noChangeAspect="1"/>
          </p:cNvPicPr>
          <p:nvPr/>
        </p:nvPicPr>
        <p:blipFill>
          <a:blip r:embed="rId2"/>
          <a:stretch>
            <a:fillRect/>
          </a:stretch>
        </p:blipFill>
        <p:spPr>
          <a:xfrm>
            <a:off x="11066463" y="9525"/>
            <a:ext cx="1336675" cy="782638"/>
          </a:xfrm>
          <a:prstGeom prst="rect">
            <a:avLst/>
          </a:prstGeom>
          <a:noFill/>
          <a:ln w="9525">
            <a:noFill/>
          </a:ln>
        </p:spPr>
      </p:pic>
      <p:sp>
        <p:nvSpPr>
          <p:cNvPr id="53251" name="矩形 3"/>
          <p:cNvSpPr/>
          <p:nvPr/>
        </p:nvSpPr>
        <p:spPr>
          <a:xfrm>
            <a:off x="4016499" y="1924169"/>
            <a:ext cx="6233160" cy="683895"/>
          </a:xfrm>
          <a:prstGeom prst="rect">
            <a:avLst/>
          </a:prstGeom>
          <a:noFill/>
          <a:ln w="9525">
            <a:noFill/>
          </a:ln>
        </p:spPr>
        <p:txBody>
          <a:bodyPr wrap="none" lIns="68580" tIns="34290" rIns="68580" bIns="34290" anchor="t" anchorCtr="0">
            <a:spAutoFit/>
          </a:bodyPr>
          <a:lstStyle/>
          <a:p>
            <a:pPr algn="ctr" defTabSz="914400"/>
            <a:r>
              <a:rPr lang="zh-CN" altLang="en-US" sz="4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科普专题（科普品牌项目）</a:t>
            </a:r>
            <a:endParaRPr lang="zh-CN" altLang="en-US" sz="4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endParaRPr>
          </a:p>
        </p:txBody>
      </p:sp>
      <p:grpSp>
        <p:nvGrpSpPr>
          <p:cNvPr id="24" name="组合 23"/>
          <p:cNvGrpSpPr/>
          <p:nvPr/>
        </p:nvGrpSpPr>
        <p:grpSpPr>
          <a:xfrm>
            <a:off x="4607502" y="2801881"/>
            <a:ext cx="5064676" cy="123461"/>
            <a:chOff x="3424210" y="2592301"/>
            <a:chExt cx="5064676" cy="123461"/>
          </a:xfrm>
        </p:grpSpPr>
        <p:cxnSp>
          <p:nvCxnSpPr>
            <p:cNvPr id="25" name="直接连接符 24"/>
            <p:cNvCxnSpPr/>
            <p:nvPr/>
          </p:nvCxnSpPr>
          <p:spPr>
            <a:xfrm flipH="1">
              <a:off x="3424210" y="2592301"/>
              <a:ext cx="5064676" cy="0"/>
            </a:xfrm>
            <a:prstGeom prst="line">
              <a:avLst/>
            </a:prstGeom>
            <a:ln w="19050">
              <a:solidFill>
                <a:srgbClr val="263E9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3424210" y="2715762"/>
              <a:ext cx="5064676" cy="0"/>
            </a:xfrm>
            <a:prstGeom prst="line">
              <a:avLst/>
            </a:prstGeom>
            <a:ln w="57150">
              <a:solidFill>
                <a:srgbClr val="263E9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53254" name="矩形 7"/>
          <p:cNvSpPr/>
          <p:nvPr/>
        </p:nvSpPr>
        <p:spPr>
          <a:xfrm>
            <a:off x="5022215" y="3241675"/>
            <a:ext cx="1902460" cy="1360805"/>
          </a:xfrm>
          <a:prstGeom prst="rect">
            <a:avLst/>
          </a:prstGeom>
          <a:noFill/>
          <a:ln w="9525">
            <a:noFill/>
          </a:ln>
        </p:spPr>
        <p:txBody>
          <a:bodyPr wrap="square" lIns="68580" tIns="34290" rIns="68580" bIns="34290" numCol="2" anchor="t" anchorCtr="0">
            <a:spAutoFit/>
          </a:bodyPr>
          <a:lstStyle/>
          <a:p>
            <a:pPr marL="342900" indent="-342900">
              <a:lnSpc>
                <a:spcPct val="140000"/>
              </a:lnSpc>
              <a:buFont typeface="Wingdings" panose="05000000000000000000" charset="0"/>
              <a:buChar char="Ø"/>
            </a:pPr>
            <a:r>
              <a:rPr lang="en-US" altLang="zh-CN"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1.</a:t>
            </a:r>
            <a:r>
              <a:rPr lang="zh-CN" altLang="en-US"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总体情况</a:t>
            </a:r>
            <a:endParaRPr lang="zh-CN" altLang="en-US"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endParaRPr>
          </a:p>
          <a:p>
            <a:pPr marL="342900" indent="-342900">
              <a:lnSpc>
                <a:spcPct val="140000"/>
              </a:lnSpc>
              <a:buFont typeface="Wingdings" panose="05000000000000000000" charset="0"/>
              <a:buChar char="Ø"/>
            </a:pPr>
            <a:r>
              <a:rPr lang="en-US" altLang="zh-CN"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2.</a:t>
            </a:r>
            <a:r>
              <a:rPr lang="zh-CN" altLang="en-US"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项目要求</a:t>
            </a:r>
            <a:endParaRPr lang="zh-CN" altLang="en-US"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endParaRPr>
          </a:p>
          <a:p>
            <a:pPr marL="342900" indent="-342900">
              <a:lnSpc>
                <a:spcPct val="140000"/>
              </a:lnSpc>
              <a:buFont typeface="Wingdings" panose="05000000000000000000" charset="0"/>
              <a:buChar char="Ø"/>
            </a:pPr>
            <a:endParaRPr lang="zh-CN" altLang="en-US"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endParaRPr>
          </a:p>
        </p:txBody>
      </p:sp>
      <p:pic>
        <p:nvPicPr>
          <p:cNvPr id="10" name="图片 9" descr="读懂会logo"/>
          <p:cNvPicPr>
            <a:picLocks noChangeAspect="1"/>
          </p:cNvPicPr>
          <p:nvPr userDrawn="1"/>
        </p:nvPicPr>
        <p:blipFill>
          <a:blip r:embed="rId3"/>
          <a:stretch>
            <a:fillRect/>
          </a:stretch>
        </p:blipFill>
        <p:spPr>
          <a:xfrm>
            <a:off x="1106805" y="271780"/>
            <a:ext cx="1983105" cy="409575"/>
          </a:xfrm>
          <a:prstGeom prst="rect">
            <a:avLst/>
          </a:prstGeom>
        </p:spPr>
      </p:pic>
      <p:sp>
        <p:nvSpPr>
          <p:cNvPr id="2" name="矩形 7"/>
          <p:cNvSpPr/>
          <p:nvPr/>
        </p:nvSpPr>
        <p:spPr>
          <a:xfrm>
            <a:off x="7597775" y="3246755"/>
            <a:ext cx="1902460" cy="930275"/>
          </a:xfrm>
          <a:prstGeom prst="rect">
            <a:avLst/>
          </a:prstGeom>
          <a:noFill/>
          <a:ln w="9525">
            <a:noFill/>
          </a:ln>
        </p:spPr>
        <p:txBody>
          <a:bodyPr wrap="square" lIns="68580" tIns="34290" rIns="68580" bIns="34290" numCol="2" anchor="t" anchorCtr="0">
            <a:spAutoFit/>
          </a:bodyPr>
          <a:p>
            <a:pPr marL="342900" indent="-342900">
              <a:lnSpc>
                <a:spcPct val="140000"/>
              </a:lnSpc>
              <a:buFont typeface="Wingdings" panose="05000000000000000000" charset="0"/>
              <a:buChar char="Ø"/>
            </a:pPr>
            <a:r>
              <a:rPr lang="en-US" altLang="zh-CN" sz="2000" b="1">
                <a:solidFill>
                  <a:srgbClr val="263E9B"/>
                </a:solidFill>
                <a:latin typeface="微软雅黑" panose="020B0503020204020204" pitchFamily="34" charset="-122"/>
                <a:ea typeface="微软雅黑" panose="020B0503020204020204" pitchFamily="34" charset="-122"/>
                <a:sym typeface="等线" panose="02010600030101010101" pitchFamily="2" charset="-122"/>
              </a:rPr>
              <a:t>3.</a:t>
            </a:r>
            <a:r>
              <a:rPr lang="zh-CN" altLang="en-US" sz="2000" b="1">
                <a:solidFill>
                  <a:srgbClr val="263E9B"/>
                </a:solidFill>
                <a:latin typeface="微软雅黑" panose="020B0503020204020204" pitchFamily="34" charset="-122"/>
                <a:ea typeface="微软雅黑" panose="020B0503020204020204" pitchFamily="34" charset="-122"/>
                <a:sym typeface="等线" panose="02010600030101010101" pitchFamily="2" charset="-122"/>
              </a:rPr>
              <a:t>申报材料</a:t>
            </a:r>
            <a:endParaRPr lang="zh-CN" altLang="en-US"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endParaRPr>
          </a:p>
          <a:p>
            <a:pPr marL="342900" indent="-342900">
              <a:lnSpc>
                <a:spcPct val="140000"/>
              </a:lnSpc>
              <a:buFont typeface="Wingdings" panose="05000000000000000000" charset="0"/>
              <a:buChar char="Ø"/>
            </a:pPr>
            <a:r>
              <a:rPr lang="en-US" altLang="zh-CN"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4.</a:t>
            </a:r>
            <a:r>
              <a:rPr lang="zh-CN" altLang="en-US"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申报时间</a:t>
            </a:r>
            <a:endParaRPr lang="zh-CN" altLang="en-US"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endParaRPr>
          </a:p>
        </p:txBody>
      </p:sp>
      <p:pic>
        <p:nvPicPr>
          <p:cNvPr id="3" name="图片 2" descr="科技局logo"/>
          <p:cNvPicPr>
            <a:picLocks noChangeAspect="1"/>
          </p:cNvPicPr>
          <p:nvPr userDrawn="1"/>
        </p:nvPicPr>
        <p:blipFill>
          <a:blip r:embed="rId4"/>
          <a:stretch>
            <a:fillRect/>
          </a:stretch>
        </p:blipFill>
        <p:spPr>
          <a:xfrm>
            <a:off x="213995" y="170815"/>
            <a:ext cx="624174" cy="612000"/>
          </a:xfrm>
          <a:prstGeom prst="rect">
            <a:avLst/>
          </a:prstGeom>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7344" y="838835"/>
            <a:ext cx="9772650" cy="661848"/>
          </a:xfrm>
          <a:prstGeom prst="rect">
            <a:avLst/>
          </a:prstGeom>
          <a:noFill/>
          <a:ln>
            <a:noFill/>
          </a:ln>
        </p:spPr>
        <p:txBody>
          <a:bodyPr wrap="square">
            <a:spAutoFit/>
          </a:bodyPr>
          <a:lstStyle/>
          <a:p>
            <a:pPr marR="0" defTabSz="914400" fontAlgn="auto">
              <a:lnSpc>
                <a:spcPct val="150000"/>
              </a:lnSpc>
              <a:buClrTx/>
              <a:buSzTx/>
              <a:buFontTx/>
              <a:defRPr/>
            </a:pPr>
            <a:r>
              <a:rPr lang="zh-CN" altLang="en-US" sz="2800" b="1" dirty="0">
                <a:solidFill>
                  <a:schemeClr val="tx1"/>
                </a:solidFill>
                <a:latin typeface="+mn-lt"/>
                <a:ea typeface="+mn-ea"/>
                <a:cs typeface="+mn-ea"/>
                <a:sym typeface="+mn-lt"/>
              </a:rPr>
              <a:t>一、总体情况</a:t>
            </a:r>
            <a:endParaRPr lang="zh-CN" altLang="en-US" sz="2800" b="1" dirty="0">
              <a:solidFill>
                <a:schemeClr val="tx1"/>
              </a:solidFill>
              <a:latin typeface="+mn-lt"/>
              <a:ea typeface="+mn-ea"/>
              <a:cs typeface="+mn-ea"/>
              <a:sym typeface="+mn-lt"/>
            </a:endParaRPr>
          </a:p>
        </p:txBody>
      </p:sp>
      <p:sp>
        <p:nvSpPr>
          <p:cNvPr id="14" name="矩形 13"/>
          <p:cNvSpPr/>
          <p:nvPr/>
        </p:nvSpPr>
        <p:spPr>
          <a:xfrm>
            <a:off x="838200" y="1622425"/>
            <a:ext cx="10178415" cy="4101465"/>
          </a:xfrm>
          <a:prstGeom prst="rect">
            <a:avLst/>
          </a:prstGeom>
          <a:ln>
            <a:solidFill>
              <a:schemeClr val="accent1">
                <a:lumMod val="60000"/>
                <a:lumOff val="40000"/>
              </a:schemeClr>
            </a:solidFill>
          </a:ln>
        </p:spPr>
        <p:txBody>
          <a:bodyPr wrap="square">
            <a:noAutofit/>
          </a:bodyPr>
          <a:lstStyle/>
          <a:p>
            <a:pPr lvl="0" fontAlgn="auto">
              <a:lnSpc>
                <a:spcPct val="100000"/>
              </a:lnSpc>
              <a:spcBef>
                <a:spcPts val="0"/>
              </a:spcBef>
              <a:spcAft>
                <a:spcPts val="1200"/>
              </a:spcAft>
              <a:defRPr/>
            </a:pPr>
            <a:r>
              <a:rPr lang="zh-CN" altLang="en-US" sz="3200" b="1" kern="0" dirty="0">
                <a:latin typeface="+mn-ea"/>
                <a:cs typeface="+mn-ea"/>
              </a:rPr>
              <a:t>项目背景</a:t>
            </a:r>
            <a:endParaRPr lang="zh-CN" altLang="en-US" sz="3200" b="1" kern="0" dirty="0">
              <a:latin typeface="+mn-ea"/>
              <a:cs typeface="+mn-ea"/>
            </a:endParaRPr>
          </a:p>
          <a:p>
            <a:pPr lvl="0" algn="just" fontAlgn="auto">
              <a:lnSpc>
                <a:spcPts val="3700"/>
              </a:lnSpc>
              <a:defRPr/>
            </a:pPr>
            <a:r>
              <a:rPr lang="en-US" altLang="zh-CN" sz="2400" kern="0" dirty="0">
                <a:latin typeface="+mn-ea"/>
                <a:cs typeface="+mn-ea"/>
              </a:rPr>
              <a:t>       </a:t>
            </a:r>
            <a:r>
              <a:rPr lang="zh-CN" altLang="en-US" sz="2400" kern="0" dirty="0">
                <a:latin typeface="微软雅黑" panose="020B0503020204020204" pitchFamily="34" charset="-122"/>
                <a:ea typeface="微软雅黑" panose="020B0503020204020204" pitchFamily="34" charset="-122"/>
                <a:cs typeface="微软雅黑" panose="020B0503020204020204" pitchFamily="34" charset="-122"/>
              </a:rPr>
              <a:t>自2016年以来，为落实</a:t>
            </a:r>
            <a:r>
              <a:rPr lang="zh-CN" altLang="zh-CN" sz="2400" kern="0" dirty="0">
                <a:latin typeface="微软雅黑" panose="020B0503020204020204" pitchFamily="34" charset="-122"/>
                <a:ea typeface="微软雅黑" panose="020B0503020204020204" pitchFamily="34" charset="-122"/>
                <a:cs typeface="微软雅黑" panose="020B0503020204020204" pitchFamily="34" charset="-122"/>
                <a:sym typeface="+mn-ea"/>
              </a:rPr>
              <a:t>《广州市科学技术普及条例》</a:t>
            </a:r>
            <a:r>
              <a:rPr lang="zh-CN" altLang="en-US" sz="2400" kern="0" dirty="0">
                <a:latin typeface="微软雅黑" panose="020B0503020204020204" pitchFamily="34" charset="-122"/>
                <a:ea typeface="微软雅黑" panose="020B0503020204020204" pitchFamily="34" charset="-122"/>
                <a:cs typeface="微软雅黑" panose="020B0503020204020204" pitchFamily="34" charset="-122"/>
              </a:rPr>
              <a:t>规定，市科技创新发展专项在创新环境计划中设立了科普专题项目，每年给予市财政稳定支持。其中围绕全国科技活动周、全国科普讲解大赛等工作，我市已形成一批持续时间长、公众反响好的“科普品牌活动”。对品牌活动项目继续给予稳定资金支持，有利于推动我市科普品牌形成带动全社会投入科普工作的引领效应，提升重大科普活动服务公众的社会影响力。</a:t>
            </a:r>
            <a:endParaRPr lang="zh-CN" altLang="en-US" sz="2400" kern="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263525" y="214630"/>
            <a:ext cx="9772650" cy="702436"/>
          </a:xfrm>
          <a:prstGeom prst="rect">
            <a:avLst/>
          </a:prstGeom>
          <a:noFill/>
          <a:ln>
            <a:noFill/>
          </a:ln>
        </p:spPr>
        <p:txBody>
          <a:bodyPr wrap="square">
            <a:spAutoFit/>
          </a:bodyPr>
          <a:lstStyle/>
          <a:p>
            <a:pPr marR="0" defTabSz="914400" fontAlgn="auto">
              <a:lnSpc>
                <a:spcPct val="150000"/>
              </a:lnSpc>
              <a:buClrTx/>
              <a:buSzTx/>
              <a:buFontTx/>
              <a:defRPr/>
            </a:pPr>
            <a:r>
              <a:rPr lang="zh-CN" altLang="en-US" sz="3000" b="1" dirty="0">
                <a:latin typeface="+mn-lt"/>
                <a:ea typeface="+mn-ea"/>
                <a:cs typeface="+mn-ea"/>
                <a:sym typeface="+mn-lt"/>
              </a:rPr>
              <a:t>科普专题（科普品牌项目）申报指南</a:t>
            </a:r>
            <a:endParaRPr lang="zh-CN" altLang="en-US" sz="3000" b="1" dirty="0">
              <a:latin typeface="+mn-lt"/>
              <a:ea typeface="+mn-ea"/>
              <a:cs typeface="+mn-ea"/>
              <a:sym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838200" y="1561465"/>
            <a:ext cx="10483850" cy="4499610"/>
          </a:xfrm>
          <a:prstGeom prst="rect">
            <a:avLst/>
          </a:prstGeom>
          <a:ln>
            <a:solidFill>
              <a:schemeClr val="accent1">
                <a:lumMod val="60000"/>
                <a:lumOff val="40000"/>
              </a:schemeClr>
            </a:solidFill>
          </a:ln>
        </p:spPr>
        <p:txBody>
          <a:bodyPr wrap="square">
            <a:noAutofit/>
          </a:bodyPr>
          <a:lstStyle/>
          <a:p>
            <a:pPr lvl="0" algn="just">
              <a:lnSpc>
                <a:spcPts val="4000"/>
              </a:lnSpc>
              <a:spcBef>
                <a:spcPts val="600"/>
              </a:spcBef>
              <a:spcAft>
                <a:spcPts val="600"/>
              </a:spcAft>
              <a:defRPr/>
            </a:pPr>
            <a:r>
              <a:rPr lang="zh-CN" altLang="en-US" sz="2800" b="1" kern="0" dirty="0">
                <a:latin typeface="+mn-ea"/>
                <a:cs typeface="+mn-ea"/>
                <a:sym typeface="+mn-ea"/>
              </a:rPr>
              <a:t>项目类别：</a:t>
            </a:r>
            <a:r>
              <a:rPr lang="en-US" altLang="zh-CN" sz="2800" kern="0" dirty="0">
                <a:latin typeface="+mn-ea"/>
                <a:cs typeface="+mn-ea"/>
                <a:sym typeface="+mn-ea"/>
              </a:rPr>
              <a:t>9</a:t>
            </a:r>
            <a:r>
              <a:rPr lang="zh-CN" altLang="zh-CN" sz="2800" kern="0" dirty="0">
                <a:latin typeface="+mn-ea"/>
                <a:cs typeface="+mn-ea"/>
                <a:sym typeface="+mn-ea"/>
              </a:rPr>
              <a:t>个</a:t>
            </a:r>
            <a:endParaRPr lang="en-US" altLang="zh-CN" sz="2800" kern="0" dirty="0">
              <a:latin typeface="+mn-ea"/>
              <a:cs typeface="+mn-ea"/>
            </a:endParaRPr>
          </a:p>
          <a:p>
            <a:pPr algn="just">
              <a:lnSpc>
                <a:spcPts val="4000"/>
              </a:lnSpc>
              <a:spcBef>
                <a:spcPts val="600"/>
              </a:spcBef>
              <a:spcAft>
                <a:spcPts val="600"/>
              </a:spcAft>
              <a:defRPr/>
            </a:pPr>
            <a:r>
              <a:rPr lang="zh-CN" altLang="en-US" sz="2800" b="1" kern="0" dirty="0">
                <a:latin typeface="+mn-ea"/>
                <a:cs typeface="+mn-ea"/>
                <a:sym typeface="+mn-lt"/>
              </a:rPr>
              <a:t>立项数量：</a:t>
            </a:r>
            <a:r>
              <a:rPr lang="zh-CN" altLang="en-US" sz="2800" kern="0" dirty="0">
                <a:latin typeface="+mn-ea"/>
                <a:cs typeface="+mn-ea"/>
                <a:sym typeface="+mn-lt"/>
              </a:rPr>
              <a:t>项目</a:t>
            </a:r>
            <a:r>
              <a:rPr lang="en-US" altLang="zh-CN" sz="2800" kern="0" dirty="0">
                <a:latin typeface="+mn-ea"/>
                <a:cs typeface="+mn-ea"/>
                <a:sym typeface="+mn-lt"/>
              </a:rPr>
              <a:t>1—</a:t>
            </a:r>
            <a:r>
              <a:rPr lang="zh-CN" altLang="en-US" sz="2800" kern="0" dirty="0">
                <a:latin typeface="+mn-ea"/>
                <a:cs typeface="+mn-ea"/>
                <a:sym typeface="+mn-lt"/>
              </a:rPr>
              <a:t>项目</a:t>
            </a:r>
            <a:r>
              <a:rPr lang="en-US" altLang="zh-CN" sz="2800" kern="0" dirty="0">
                <a:latin typeface="+mn-ea"/>
                <a:cs typeface="+mn-ea"/>
                <a:sym typeface="+mn-lt"/>
              </a:rPr>
              <a:t>8</a:t>
            </a:r>
            <a:r>
              <a:rPr lang="zh-CN" altLang="en-US" sz="2800" kern="0" dirty="0">
                <a:latin typeface="+mn-ea"/>
                <a:cs typeface="+mn-ea"/>
                <a:sym typeface="+mn-lt"/>
              </a:rPr>
              <a:t>支持不超过</a:t>
            </a:r>
            <a:r>
              <a:rPr lang="en-US" altLang="zh-CN" sz="2800" kern="0" dirty="0">
                <a:latin typeface="+mn-ea"/>
                <a:cs typeface="+mn-ea"/>
                <a:sym typeface="+mn-lt"/>
              </a:rPr>
              <a:t>1</a:t>
            </a:r>
            <a:r>
              <a:rPr lang="zh-CN" altLang="en-US" sz="2800" kern="0" dirty="0">
                <a:latin typeface="+mn-ea"/>
                <a:cs typeface="+mn-ea"/>
                <a:sym typeface="+mn-lt"/>
              </a:rPr>
              <a:t>项，项目</a:t>
            </a:r>
            <a:r>
              <a:rPr lang="en-US" altLang="zh-CN" sz="2800" kern="0" dirty="0">
                <a:latin typeface="+mn-ea"/>
                <a:cs typeface="+mn-ea"/>
                <a:sym typeface="+mn-lt"/>
              </a:rPr>
              <a:t>9</a:t>
            </a:r>
            <a:r>
              <a:rPr lang="zh-CN" altLang="en-US" sz="2800" kern="0" dirty="0">
                <a:latin typeface="+mn-ea"/>
                <a:cs typeface="+mn-ea"/>
                <a:sym typeface="+mn-lt"/>
              </a:rPr>
              <a:t>支持不超过</a:t>
            </a:r>
            <a:r>
              <a:rPr lang="en-US" altLang="zh-CN" sz="2800" kern="0" dirty="0">
                <a:latin typeface="+mn-ea"/>
                <a:cs typeface="+mn-ea"/>
                <a:sym typeface="+mn-lt"/>
              </a:rPr>
              <a:t>11</a:t>
            </a:r>
            <a:r>
              <a:rPr lang="zh-CN" altLang="en-US" sz="2800" kern="0" dirty="0">
                <a:latin typeface="+mn-ea"/>
                <a:cs typeface="+mn-ea"/>
                <a:sym typeface="+mn-lt"/>
              </a:rPr>
              <a:t>项</a:t>
            </a:r>
            <a:endParaRPr lang="en-US" altLang="zh-CN" sz="2800" kern="0" dirty="0">
              <a:latin typeface="+mn-ea"/>
              <a:cs typeface="+mn-ea"/>
              <a:sym typeface="+mn-lt"/>
            </a:endParaRPr>
          </a:p>
          <a:p>
            <a:pPr algn="just">
              <a:lnSpc>
                <a:spcPts val="4000"/>
              </a:lnSpc>
              <a:spcBef>
                <a:spcPts val="600"/>
              </a:spcBef>
              <a:spcAft>
                <a:spcPts val="600"/>
              </a:spcAft>
              <a:defRPr/>
            </a:pPr>
            <a:r>
              <a:rPr lang="zh-CN" altLang="en-US" sz="2800" b="1" kern="0" dirty="0">
                <a:latin typeface="+mn-ea"/>
                <a:cs typeface="+mn-ea"/>
                <a:sym typeface="+mn-lt"/>
              </a:rPr>
              <a:t>支持经费：</a:t>
            </a:r>
            <a:r>
              <a:rPr lang="en-US" altLang="zh-CN" sz="2800" kern="0" dirty="0">
                <a:latin typeface="+mn-ea"/>
                <a:cs typeface="+mn-ea"/>
                <a:sym typeface="+mn-lt"/>
              </a:rPr>
              <a:t>200</a:t>
            </a:r>
            <a:r>
              <a:rPr lang="zh-CN" altLang="en-US" sz="2800" kern="0" dirty="0">
                <a:latin typeface="+mn-ea"/>
                <a:cs typeface="+mn-ea"/>
                <a:sym typeface="+mn-lt"/>
              </a:rPr>
              <a:t>万元、</a:t>
            </a:r>
            <a:r>
              <a:rPr lang="en-US" altLang="zh-CN" sz="2800" kern="0" dirty="0">
                <a:latin typeface="+mn-ea"/>
                <a:cs typeface="+mn-ea"/>
                <a:sym typeface="+mn-lt"/>
              </a:rPr>
              <a:t>100</a:t>
            </a:r>
            <a:r>
              <a:rPr lang="zh-CN" altLang="en-US" sz="2800" kern="0" dirty="0">
                <a:latin typeface="+mn-ea"/>
                <a:cs typeface="+mn-ea"/>
                <a:sym typeface="+mn-lt"/>
              </a:rPr>
              <a:t>万元、</a:t>
            </a:r>
            <a:r>
              <a:rPr lang="en-US" altLang="zh-CN" sz="2800" kern="0" dirty="0">
                <a:latin typeface="+mn-ea"/>
                <a:cs typeface="+mn-ea"/>
                <a:sym typeface="+mn-lt"/>
              </a:rPr>
              <a:t>10</a:t>
            </a:r>
            <a:r>
              <a:rPr lang="zh-CN" altLang="en-US" sz="2800" kern="0" dirty="0">
                <a:latin typeface="+mn-ea"/>
                <a:cs typeface="+mn-ea"/>
                <a:sym typeface="+mn-lt"/>
              </a:rPr>
              <a:t>万元</a:t>
            </a:r>
            <a:endParaRPr lang="en-US" altLang="zh-CN" sz="2800" b="1" kern="0" dirty="0">
              <a:latin typeface="+mn-ea"/>
              <a:cs typeface="+mn-ea"/>
            </a:endParaRPr>
          </a:p>
          <a:p>
            <a:pPr lvl="0" algn="just">
              <a:lnSpc>
                <a:spcPts val="4000"/>
              </a:lnSpc>
              <a:spcBef>
                <a:spcPts val="600"/>
              </a:spcBef>
              <a:spcAft>
                <a:spcPts val="600"/>
              </a:spcAft>
              <a:defRPr/>
            </a:pPr>
            <a:r>
              <a:rPr lang="zh-CN" altLang="en-US" sz="2800" b="1" kern="0" dirty="0">
                <a:latin typeface="+mn-ea"/>
                <a:cs typeface="+mn-ea"/>
                <a:sym typeface="+mn-lt"/>
              </a:rPr>
              <a:t>支持方式：</a:t>
            </a:r>
            <a:r>
              <a:rPr lang="zh-CN" altLang="en-US" sz="2800" kern="0" dirty="0">
                <a:latin typeface="+mn-ea"/>
                <a:cs typeface="+mn-ea"/>
                <a:sym typeface="+mn-lt"/>
              </a:rPr>
              <a:t>事前资助，立项后一次性资助</a:t>
            </a:r>
            <a:endParaRPr lang="en-US" altLang="zh-CN" sz="2800" kern="0" dirty="0">
              <a:latin typeface="+mn-ea"/>
              <a:cs typeface="+mn-ea"/>
              <a:sym typeface="+mn-lt"/>
            </a:endParaRPr>
          </a:p>
          <a:p>
            <a:pPr lvl="0" algn="just">
              <a:lnSpc>
                <a:spcPts val="4000"/>
              </a:lnSpc>
              <a:spcBef>
                <a:spcPts val="600"/>
              </a:spcBef>
              <a:spcAft>
                <a:spcPts val="600"/>
              </a:spcAft>
              <a:defRPr/>
            </a:pPr>
            <a:r>
              <a:rPr lang="zh-CN" altLang="en-US" sz="2800" b="1" kern="0" dirty="0">
                <a:latin typeface="+mn-ea"/>
                <a:cs typeface="+mn-ea"/>
                <a:sym typeface="+mn-lt"/>
              </a:rPr>
              <a:t>实施期限：</a:t>
            </a:r>
            <a:r>
              <a:rPr lang="en-US" altLang="zh-CN" sz="2800" kern="0" dirty="0">
                <a:latin typeface="+mn-ea"/>
                <a:cs typeface="+mn-ea"/>
                <a:sym typeface="+mn-lt"/>
              </a:rPr>
              <a:t>1</a:t>
            </a:r>
            <a:r>
              <a:rPr lang="zh-CN" altLang="en-US" sz="2800" kern="0" dirty="0">
                <a:latin typeface="+mn-ea"/>
                <a:cs typeface="+mn-ea"/>
                <a:sym typeface="+mn-lt"/>
              </a:rPr>
              <a:t>年，自</a:t>
            </a:r>
            <a:r>
              <a:rPr lang="en-US" altLang="zh-CN" sz="2800" kern="0" dirty="0">
                <a:latin typeface="+mn-ea"/>
                <a:cs typeface="+mn-ea"/>
                <a:sym typeface="+mn-lt"/>
              </a:rPr>
              <a:t>2025</a:t>
            </a:r>
            <a:r>
              <a:rPr lang="zh-CN" altLang="en-US" sz="2800" kern="0" dirty="0">
                <a:latin typeface="+mn-ea"/>
                <a:cs typeface="+mn-ea"/>
                <a:sym typeface="+mn-lt"/>
              </a:rPr>
              <a:t>年</a:t>
            </a:r>
            <a:r>
              <a:rPr lang="en-US" altLang="zh-CN" sz="2800" kern="0" dirty="0">
                <a:latin typeface="+mn-ea"/>
                <a:cs typeface="+mn-ea"/>
                <a:sym typeface="+mn-lt"/>
              </a:rPr>
              <a:t>1</a:t>
            </a:r>
            <a:r>
              <a:rPr lang="zh-CN" altLang="en-US" sz="2800" kern="0" dirty="0">
                <a:latin typeface="+mn-ea"/>
                <a:cs typeface="+mn-ea"/>
                <a:sym typeface="+mn-lt"/>
              </a:rPr>
              <a:t>月开始实施</a:t>
            </a:r>
            <a:endParaRPr lang="en-US" altLang="zh-CN" sz="2800" kern="0" dirty="0">
              <a:latin typeface="+mn-ea"/>
              <a:cs typeface="+mn-ea"/>
              <a:sym typeface="+mn-lt"/>
            </a:endParaRPr>
          </a:p>
          <a:p>
            <a:pPr lvl="0" algn="just">
              <a:lnSpc>
                <a:spcPts val="4000"/>
              </a:lnSpc>
              <a:spcBef>
                <a:spcPts val="600"/>
              </a:spcBef>
              <a:spcAft>
                <a:spcPts val="600"/>
              </a:spcAft>
              <a:defRPr/>
            </a:pPr>
            <a:r>
              <a:rPr lang="zh-CN" altLang="en-US" sz="2800" b="1" kern="0" dirty="0">
                <a:latin typeface="+mn-ea"/>
                <a:cs typeface="+mn-ea"/>
                <a:sym typeface="+mn-lt"/>
              </a:rPr>
              <a:t>申报系统：</a:t>
            </a:r>
            <a:r>
              <a:rPr lang="zh-CN" altLang="en-US" sz="2800" kern="0" dirty="0">
                <a:latin typeface="+mn-ea"/>
                <a:cs typeface="+mn-ea"/>
                <a:sym typeface="+mn-lt"/>
              </a:rPr>
              <a:t>广州科技大脑</a:t>
            </a:r>
            <a:endParaRPr lang="zh-CN" altLang="en-US" sz="2800" kern="0" dirty="0">
              <a:latin typeface="+mn-ea"/>
              <a:ea typeface="微软雅黑" panose="020B0503020204020204" pitchFamily="34" charset="-122"/>
              <a:cs typeface="+mn-ea"/>
              <a:sym typeface="+mn-lt"/>
            </a:endParaRPr>
          </a:p>
        </p:txBody>
      </p:sp>
      <p:sp>
        <p:nvSpPr>
          <p:cNvPr id="3" name="文本框 2"/>
          <p:cNvSpPr txBox="1"/>
          <p:nvPr/>
        </p:nvSpPr>
        <p:spPr>
          <a:xfrm>
            <a:off x="217344" y="838835"/>
            <a:ext cx="9772650" cy="661848"/>
          </a:xfrm>
          <a:prstGeom prst="rect">
            <a:avLst/>
          </a:prstGeom>
          <a:noFill/>
          <a:ln>
            <a:noFill/>
          </a:ln>
        </p:spPr>
        <p:txBody>
          <a:bodyPr wrap="square">
            <a:spAutoFit/>
          </a:bodyPr>
          <a:lstStyle/>
          <a:p>
            <a:pPr marR="0" defTabSz="914400" fontAlgn="auto">
              <a:lnSpc>
                <a:spcPct val="150000"/>
              </a:lnSpc>
              <a:buClrTx/>
              <a:buSzTx/>
              <a:buFontTx/>
              <a:defRPr/>
            </a:pPr>
            <a:r>
              <a:rPr lang="zh-CN" altLang="en-US" sz="2800" b="1" dirty="0">
                <a:solidFill>
                  <a:schemeClr val="tx1"/>
                </a:solidFill>
                <a:latin typeface="+mn-lt"/>
                <a:ea typeface="+mn-ea"/>
                <a:cs typeface="+mn-ea"/>
                <a:sym typeface="+mn-lt"/>
              </a:rPr>
              <a:t>一、总体情况</a:t>
            </a:r>
            <a:endParaRPr lang="zh-CN" altLang="en-US" sz="2800" b="1" dirty="0">
              <a:solidFill>
                <a:schemeClr val="tx1"/>
              </a:solidFill>
              <a:latin typeface="+mn-lt"/>
              <a:ea typeface="+mn-ea"/>
              <a:cs typeface="+mn-ea"/>
              <a:sym typeface="+mn-lt"/>
            </a:endParaRPr>
          </a:p>
        </p:txBody>
      </p:sp>
      <p:sp>
        <p:nvSpPr>
          <p:cNvPr id="4" name="文本框 3"/>
          <p:cNvSpPr txBox="1"/>
          <p:nvPr/>
        </p:nvSpPr>
        <p:spPr>
          <a:xfrm>
            <a:off x="263525" y="214630"/>
            <a:ext cx="9772650" cy="702436"/>
          </a:xfrm>
          <a:prstGeom prst="rect">
            <a:avLst/>
          </a:prstGeom>
          <a:noFill/>
          <a:ln>
            <a:noFill/>
          </a:ln>
        </p:spPr>
        <p:txBody>
          <a:bodyPr wrap="square">
            <a:spAutoFit/>
          </a:bodyPr>
          <a:lstStyle/>
          <a:p>
            <a:pPr marR="0" defTabSz="914400" fontAlgn="auto">
              <a:lnSpc>
                <a:spcPct val="150000"/>
              </a:lnSpc>
              <a:buClrTx/>
              <a:buSzTx/>
              <a:buFontTx/>
              <a:defRPr/>
            </a:pPr>
            <a:r>
              <a:rPr lang="zh-CN" altLang="en-US" sz="3000" b="1" dirty="0">
                <a:latin typeface="+mn-lt"/>
                <a:ea typeface="+mn-ea"/>
                <a:cs typeface="+mn-ea"/>
                <a:sym typeface="+mn-lt"/>
              </a:rPr>
              <a:t>科普专题（科普品牌项目）申报指南</a:t>
            </a:r>
            <a:endParaRPr lang="zh-CN" altLang="en-US" sz="3000" b="1" dirty="0">
              <a:latin typeface="+mn-lt"/>
              <a:ea typeface="+mn-ea"/>
              <a:cs typeface="+mn-ea"/>
              <a:sym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05765" y="2239010"/>
            <a:ext cx="3465830" cy="3606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50850" y="2345690"/>
            <a:ext cx="3238500" cy="3607435"/>
          </a:xfrm>
          <a:prstGeom prst="rect">
            <a:avLst/>
          </a:prstGeom>
          <a:noFill/>
        </p:spPr>
        <p:txBody>
          <a:bodyPr wrap="square">
            <a:noAutofit/>
          </a:bodyPr>
          <a:lstStyle/>
          <a:p>
            <a:pPr marL="342900" indent="-342900" algn="just">
              <a:lnSpc>
                <a:spcPct val="150000"/>
              </a:lnSpc>
              <a:buFont typeface="Arial" panose="020B0604020202020204" pitchFamily="34" charset="0"/>
              <a:buChar char="•"/>
            </a:pPr>
            <a:r>
              <a:rPr lang="en-US" sz="2000" dirty="0">
                <a:solidFill>
                  <a:schemeClr val="tx1"/>
                </a:solidFill>
                <a:latin typeface="+mn-lt"/>
                <a:ea typeface="+mn-ea"/>
                <a:cs typeface="+mn-ea"/>
                <a:sym typeface="+mn-lt"/>
              </a:rPr>
              <a:t>2025</a:t>
            </a:r>
            <a:r>
              <a:rPr lang="zh-CN" altLang="en-US" sz="2000" dirty="0">
                <a:solidFill>
                  <a:schemeClr val="tx1"/>
                </a:solidFill>
                <a:latin typeface="+mn-lt"/>
                <a:ea typeface="+mn-ea"/>
                <a:cs typeface="+mn-ea"/>
                <a:sym typeface="+mn-lt"/>
              </a:rPr>
              <a:t>年全国科普讲解大赛</a:t>
            </a:r>
            <a:endParaRPr lang="zh-CN" altLang="en-US" sz="2000" dirty="0">
              <a:solidFill>
                <a:schemeClr val="tx1"/>
              </a:solidFill>
              <a:latin typeface="+mn-lt"/>
              <a:ea typeface="+mn-ea"/>
              <a:cs typeface="+mn-ea"/>
              <a:sym typeface="+mn-lt"/>
            </a:endParaRPr>
          </a:p>
          <a:p>
            <a:pPr marL="342900" indent="-342900" algn="just">
              <a:lnSpc>
                <a:spcPct val="150000"/>
              </a:lnSpc>
              <a:buFont typeface="Arial" panose="020B0604020202020204" pitchFamily="34" charset="0"/>
              <a:buChar char="•"/>
            </a:pPr>
            <a:r>
              <a:rPr lang="en-US" sz="2000" dirty="0">
                <a:solidFill>
                  <a:schemeClr val="tx1"/>
                </a:solidFill>
                <a:latin typeface="+mn-lt"/>
                <a:ea typeface="+mn-ea"/>
                <a:cs typeface="+mn-ea"/>
                <a:sym typeface="+mn-lt"/>
              </a:rPr>
              <a:t>2025年全国科技活动周广州开幕式及嘉年华</a:t>
            </a:r>
            <a:endParaRPr lang="en-US" sz="2000" dirty="0">
              <a:solidFill>
                <a:schemeClr val="tx1"/>
              </a:solidFill>
              <a:latin typeface="+mn-lt"/>
              <a:ea typeface="+mn-ea"/>
              <a:cs typeface="+mn-ea"/>
              <a:sym typeface="+mn-lt"/>
            </a:endParaRPr>
          </a:p>
          <a:p>
            <a:pPr marL="342900" indent="-342900" algn="just">
              <a:lnSpc>
                <a:spcPct val="150000"/>
              </a:lnSpc>
              <a:buFont typeface="Arial" panose="020B0604020202020204" pitchFamily="34" charset="0"/>
              <a:buChar char="•"/>
            </a:pPr>
            <a:r>
              <a:rPr lang="en-US" sz="2000" dirty="0">
                <a:solidFill>
                  <a:schemeClr val="tx1"/>
                </a:solidFill>
                <a:latin typeface="+mn-lt"/>
                <a:ea typeface="+mn-ea"/>
                <a:cs typeface="+mn-ea"/>
                <a:sym typeface="+mn-lt"/>
              </a:rPr>
              <a:t>2025年广州地区科普讲解大赛及科学实验展演汇演选拔赛</a:t>
            </a:r>
            <a:endParaRPr lang="en-US" sz="2000" dirty="0">
              <a:solidFill>
                <a:schemeClr val="tx1"/>
              </a:solidFill>
              <a:latin typeface="+mn-lt"/>
              <a:ea typeface="+mn-ea"/>
              <a:cs typeface="+mn-ea"/>
              <a:sym typeface="+mn-lt"/>
            </a:endParaRPr>
          </a:p>
        </p:txBody>
      </p:sp>
      <p:sp>
        <p:nvSpPr>
          <p:cNvPr id="11" name="文本框 10"/>
          <p:cNvSpPr txBox="1"/>
          <p:nvPr/>
        </p:nvSpPr>
        <p:spPr>
          <a:xfrm>
            <a:off x="817245" y="1777365"/>
            <a:ext cx="2656840" cy="460375"/>
          </a:xfrm>
          <a:prstGeom prst="rect">
            <a:avLst/>
          </a:prstGeom>
          <a:solidFill>
            <a:srgbClr val="0070C0"/>
          </a:solidFill>
        </p:spPr>
        <p:txBody>
          <a:bodyPr wrap="square">
            <a:spAutoFit/>
          </a:bodyPr>
          <a:lstStyle/>
          <a:p>
            <a:pPr algn="ctr"/>
            <a:r>
              <a:rPr lang="zh-CN" altLang="en-US" sz="2400" b="1" dirty="0">
                <a:solidFill>
                  <a:schemeClr val="bg1"/>
                </a:solidFill>
                <a:latin typeface="+mn-lt"/>
                <a:ea typeface="+mn-ea"/>
                <a:cs typeface="+mn-ea"/>
                <a:sym typeface="+mn-lt"/>
              </a:rPr>
              <a:t>科技活动周</a:t>
            </a:r>
            <a:endParaRPr lang="zh-CN" altLang="en-US" sz="2400" b="1" dirty="0">
              <a:solidFill>
                <a:schemeClr val="bg1"/>
              </a:solidFill>
              <a:latin typeface="+mn-lt"/>
              <a:ea typeface="+mn-ea"/>
              <a:cs typeface="+mn-ea"/>
              <a:sym typeface="+mn-lt"/>
            </a:endParaRPr>
          </a:p>
        </p:txBody>
      </p:sp>
      <p:sp>
        <p:nvSpPr>
          <p:cNvPr id="7" name="矩形 6"/>
          <p:cNvSpPr/>
          <p:nvPr/>
        </p:nvSpPr>
        <p:spPr>
          <a:xfrm>
            <a:off x="4142740" y="2239010"/>
            <a:ext cx="3465830" cy="3606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4203065" y="2376170"/>
            <a:ext cx="3337560" cy="3607435"/>
          </a:xfrm>
          <a:prstGeom prst="rect">
            <a:avLst/>
          </a:prstGeom>
          <a:noFill/>
        </p:spPr>
        <p:txBody>
          <a:bodyPr wrap="square">
            <a:noAutofit/>
          </a:bodyPr>
          <a:lstStyle/>
          <a:p>
            <a:pPr marL="342900" indent="-342900" algn="just">
              <a:lnSpc>
                <a:spcPct val="150000"/>
              </a:lnSpc>
              <a:buFont typeface="Arial" panose="020B0604020202020204" pitchFamily="34" charset="0"/>
              <a:buChar char="•"/>
            </a:pPr>
            <a:r>
              <a:rPr lang="zh-CN" sz="2000" dirty="0">
                <a:solidFill>
                  <a:schemeClr val="tx1"/>
                </a:solidFill>
                <a:latin typeface="+mn-lt"/>
                <a:ea typeface="+mn-ea"/>
                <a:cs typeface="+mn-ea"/>
                <a:sym typeface="+mn-lt"/>
              </a:rPr>
              <a:t>珠江科学大讲堂</a:t>
            </a:r>
            <a:endParaRPr lang="zh-CN" sz="2000" dirty="0">
              <a:solidFill>
                <a:schemeClr val="tx1"/>
              </a:solidFill>
              <a:latin typeface="+mn-lt"/>
              <a:ea typeface="+mn-ea"/>
              <a:cs typeface="+mn-ea"/>
              <a:sym typeface="+mn-lt"/>
            </a:endParaRPr>
          </a:p>
          <a:p>
            <a:pPr marL="342900" indent="-342900" algn="just">
              <a:lnSpc>
                <a:spcPct val="150000"/>
              </a:lnSpc>
              <a:buFont typeface="Arial" panose="020B0604020202020204" pitchFamily="34" charset="0"/>
              <a:buChar char="•"/>
            </a:pPr>
            <a:r>
              <a:rPr lang="en-US" sz="2000" dirty="0">
                <a:solidFill>
                  <a:schemeClr val="tx1"/>
                </a:solidFill>
                <a:latin typeface="+mn-lt"/>
                <a:ea typeface="+mn-ea"/>
                <a:cs typeface="+mn-ea"/>
                <a:sym typeface="+mn-lt"/>
              </a:rPr>
              <a:t>科学传播与科学教育讲坛</a:t>
            </a:r>
            <a:endParaRPr lang="en-US" sz="2000" dirty="0">
              <a:solidFill>
                <a:schemeClr val="tx1"/>
              </a:solidFill>
              <a:latin typeface="+mn-lt"/>
              <a:ea typeface="+mn-ea"/>
              <a:cs typeface="+mn-ea"/>
              <a:sym typeface="+mn-lt"/>
            </a:endParaRPr>
          </a:p>
          <a:p>
            <a:pPr marL="342900" indent="-342900" algn="just">
              <a:lnSpc>
                <a:spcPct val="150000"/>
              </a:lnSpc>
              <a:buFont typeface="Arial" panose="020B0604020202020204" pitchFamily="34" charset="0"/>
              <a:buChar char="•"/>
            </a:pPr>
            <a:r>
              <a:rPr lang="zh-CN" altLang="en-US" sz="2000" dirty="0">
                <a:solidFill>
                  <a:schemeClr val="tx1"/>
                </a:solidFill>
                <a:latin typeface="+mn-lt"/>
                <a:ea typeface="+mn-ea"/>
                <a:cs typeface="+mn-ea"/>
                <a:sym typeface="+mn-lt"/>
              </a:rPr>
              <a:t>科学达人秀</a:t>
            </a:r>
            <a:endParaRPr lang="zh-CN" altLang="en-US" sz="2000" dirty="0">
              <a:solidFill>
                <a:schemeClr val="tx1"/>
              </a:solidFill>
              <a:latin typeface="+mn-lt"/>
              <a:ea typeface="+mn-ea"/>
              <a:cs typeface="+mn-ea"/>
              <a:sym typeface="+mn-lt"/>
            </a:endParaRPr>
          </a:p>
          <a:p>
            <a:pPr marL="342900" indent="-342900" algn="just">
              <a:lnSpc>
                <a:spcPct val="150000"/>
              </a:lnSpc>
              <a:buClrTx/>
              <a:buSzTx/>
              <a:buFont typeface="Arial" panose="020B0604020202020204" pitchFamily="34" charset="0"/>
              <a:buChar char="•"/>
            </a:pPr>
            <a:r>
              <a:rPr lang="zh-CN" altLang="en-US" sz="2000" dirty="0">
                <a:solidFill>
                  <a:schemeClr val="tx1"/>
                </a:solidFill>
                <a:latin typeface="+mn-lt"/>
                <a:ea typeface="+mn-ea"/>
                <a:cs typeface="+mn-ea"/>
                <a:sym typeface="+mn-ea"/>
              </a:rPr>
              <a:t>我身边的科技大咖及广州家庭创新电视大赛</a:t>
            </a:r>
            <a:endParaRPr lang="zh-CN" altLang="en-US" sz="2000" dirty="0">
              <a:solidFill>
                <a:schemeClr val="tx1"/>
              </a:solidFill>
              <a:latin typeface="+mn-lt"/>
              <a:ea typeface="+mn-ea"/>
              <a:cs typeface="+mn-ea"/>
              <a:sym typeface="+mn-lt"/>
            </a:endParaRPr>
          </a:p>
          <a:p>
            <a:pPr marL="342900" indent="-342900" algn="just">
              <a:lnSpc>
                <a:spcPct val="150000"/>
              </a:lnSpc>
              <a:buClrTx/>
              <a:buSzTx/>
              <a:buFont typeface="Arial" panose="020B0604020202020204" pitchFamily="34" charset="0"/>
              <a:buChar char="•"/>
            </a:pPr>
            <a:endParaRPr lang="zh-CN" altLang="en-US" sz="2000" dirty="0">
              <a:solidFill>
                <a:schemeClr val="tx1"/>
              </a:solidFill>
              <a:latin typeface="+mn-lt"/>
              <a:ea typeface="+mn-ea"/>
              <a:cs typeface="+mn-ea"/>
              <a:sym typeface="+mn-lt"/>
            </a:endParaRPr>
          </a:p>
        </p:txBody>
      </p:sp>
      <p:sp>
        <p:nvSpPr>
          <p:cNvPr id="10" name="文本框 9"/>
          <p:cNvSpPr txBox="1"/>
          <p:nvPr/>
        </p:nvSpPr>
        <p:spPr>
          <a:xfrm>
            <a:off x="4554220" y="1777365"/>
            <a:ext cx="2656840" cy="460375"/>
          </a:xfrm>
          <a:prstGeom prst="rect">
            <a:avLst/>
          </a:prstGeom>
          <a:solidFill>
            <a:srgbClr val="0070C0"/>
          </a:solidFill>
        </p:spPr>
        <p:txBody>
          <a:bodyPr wrap="square">
            <a:spAutoFit/>
          </a:bodyPr>
          <a:lstStyle/>
          <a:p>
            <a:pPr algn="ctr"/>
            <a:r>
              <a:rPr lang="zh-CN" altLang="en-US" sz="2400" b="1" dirty="0">
                <a:solidFill>
                  <a:schemeClr val="bg1"/>
                </a:solidFill>
                <a:latin typeface="+mn-lt"/>
                <a:ea typeface="+mn-ea"/>
                <a:cs typeface="+mn-ea"/>
                <a:sym typeface="+mn-lt"/>
              </a:rPr>
              <a:t>科学传播</a:t>
            </a:r>
            <a:endParaRPr lang="zh-CN" altLang="en-US" sz="2400" b="1" dirty="0">
              <a:solidFill>
                <a:schemeClr val="bg1"/>
              </a:solidFill>
              <a:latin typeface="+mn-lt"/>
              <a:ea typeface="+mn-ea"/>
              <a:cs typeface="+mn-ea"/>
              <a:sym typeface="+mn-lt"/>
            </a:endParaRPr>
          </a:p>
        </p:txBody>
      </p:sp>
      <p:sp>
        <p:nvSpPr>
          <p:cNvPr id="15" name="矩形 14"/>
          <p:cNvSpPr/>
          <p:nvPr/>
        </p:nvSpPr>
        <p:spPr>
          <a:xfrm>
            <a:off x="7894955" y="2239010"/>
            <a:ext cx="3465830" cy="3606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7955280" y="2376170"/>
            <a:ext cx="3375025" cy="3607435"/>
          </a:xfrm>
          <a:prstGeom prst="rect">
            <a:avLst/>
          </a:prstGeom>
          <a:noFill/>
        </p:spPr>
        <p:txBody>
          <a:bodyPr wrap="square">
            <a:noAutofit/>
          </a:bodyPr>
          <a:lstStyle/>
          <a:p>
            <a:pPr marL="342900" indent="-342900" algn="just">
              <a:lnSpc>
                <a:spcPct val="150000"/>
              </a:lnSpc>
              <a:buFont typeface="Arial" panose="020B0604020202020204" pitchFamily="34" charset="0"/>
              <a:buChar char="•"/>
            </a:pPr>
            <a:r>
              <a:rPr lang="zh-CN" sz="2000" dirty="0">
                <a:solidFill>
                  <a:schemeClr val="tx1"/>
                </a:solidFill>
                <a:latin typeface="+mn-lt"/>
                <a:ea typeface="+mn-ea"/>
                <a:cs typeface="+mn-ea"/>
                <a:sym typeface="+mn-lt"/>
              </a:rPr>
              <a:t>广州科普“一区一品牌”</a:t>
            </a:r>
            <a:endParaRPr lang="zh-CN" sz="2000" dirty="0">
              <a:solidFill>
                <a:schemeClr val="tx1"/>
              </a:solidFill>
              <a:latin typeface="+mn-lt"/>
              <a:ea typeface="+mn-ea"/>
              <a:cs typeface="+mn-ea"/>
              <a:sym typeface="+mn-lt"/>
            </a:endParaRPr>
          </a:p>
          <a:p>
            <a:pPr marL="342900" indent="-342900" algn="just">
              <a:lnSpc>
                <a:spcPct val="150000"/>
              </a:lnSpc>
              <a:buFont typeface="Arial" panose="020B0604020202020204" pitchFamily="34" charset="0"/>
              <a:buChar char="•"/>
            </a:pPr>
            <a:r>
              <a:rPr lang="en-US" sz="2000" dirty="0">
                <a:solidFill>
                  <a:schemeClr val="tx1"/>
                </a:solidFill>
                <a:latin typeface="+mn-lt"/>
                <a:ea typeface="+mn-ea"/>
                <a:cs typeface="+mn-ea"/>
                <a:sym typeface="+mn-lt"/>
              </a:rPr>
              <a:t>粤港澳大湾区科普交流</a:t>
            </a:r>
            <a:endParaRPr lang="en-US" sz="2000" dirty="0">
              <a:solidFill>
                <a:schemeClr val="tx1"/>
              </a:solidFill>
              <a:latin typeface="+mn-lt"/>
              <a:ea typeface="+mn-ea"/>
              <a:cs typeface="+mn-ea"/>
              <a:sym typeface="+mn-lt"/>
            </a:endParaRPr>
          </a:p>
          <a:p>
            <a:pPr marL="0" indent="0" algn="just">
              <a:lnSpc>
                <a:spcPct val="150000"/>
              </a:lnSpc>
              <a:buFont typeface="Arial" panose="020B0604020202020204" pitchFamily="34" charset="0"/>
              <a:buNone/>
            </a:pPr>
            <a:r>
              <a:rPr lang="en-US" sz="2000" dirty="0">
                <a:solidFill>
                  <a:schemeClr val="tx1"/>
                </a:solidFill>
                <a:latin typeface="+mn-lt"/>
                <a:ea typeface="+mn-ea"/>
                <a:cs typeface="+mn-ea"/>
                <a:sym typeface="+mn-lt"/>
              </a:rPr>
              <a:t>     合作</a:t>
            </a:r>
            <a:endParaRPr lang="en-US" sz="2000" dirty="0">
              <a:solidFill>
                <a:schemeClr val="tx1"/>
              </a:solidFill>
              <a:latin typeface="+mn-lt"/>
              <a:ea typeface="+mn-ea"/>
              <a:cs typeface="+mn-ea"/>
              <a:sym typeface="+mn-lt"/>
            </a:endParaRPr>
          </a:p>
        </p:txBody>
      </p:sp>
      <p:sp>
        <p:nvSpPr>
          <p:cNvPr id="17" name="文本框 16"/>
          <p:cNvSpPr txBox="1"/>
          <p:nvPr/>
        </p:nvSpPr>
        <p:spPr>
          <a:xfrm>
            <a:off x="8306435" y="1777365"/>
            <a:ext cx="2656840" cy="460375"/>
          </a:xfrm>
          <a:prstGeom prst="rect">
            <a:avLst/>
          </a:prstGeom>
          <a:solidFill>
            <a:srgbClr val="0070C0"/>
          </a:solidFill>
        </p:spPr>
        <p:txBody>
          <a:bodyPr wrap="square">
            <a:spAutoFit/>
          </a:bodyPr>
          <a:lstStyle/>
          <a:p>
            <a:pPr algn="ctr"/>
            <a:r>
              <a:rPr lang="zh-CN" altLang="en-US" sz="2400" b="1" dirty="0">
                <a:solidFill>
                  <a:schemeClr val="bg1"/>
                </a:solidFill>
                <a:latin typeface="+mn-lt"/>
                <a:ea typeface="+mn-ea"/>
                <a:cs typeface="+mn-ea"/>
                <a:sym typeface="+mn-lt"/>
              </a:rPr>
              <a:t>科普协同发展</a:t>
            </a:r>
            <a:endParaRPr lang="zh-CN" altLang="en-US" sz="2400" b="1" dirty="0">
              <a:solidFill>
                <a:schemeClr val="bg1"/>
              </a:solidFill>
              <a:latin typeface="+mn-lt"/>
              <a:ea typeface="+mn-ea"/>
              <a:cs typeface="+mn-ea"/>
              <a:sym typeface="+mn-lt"/>
            </a:endParaRPr>
          </a:p>
        </p:txBody>
      </p:sp>
      <p:sp>
        <p:nvSpPr>
          <p:cNvPr id="2" name="文本框 1"/>
          <p:cNvSpPr txBox="1"/>
          <p:nvPr/>
        </p:nvSpPr>
        <p:spPr>
          <a:xfrm>
            <a:off x="217344" y="838835"/>
            <a:ext cx="9772650" cy="661848"/>
          </a:xfrm>
          <a:prstGeom prst="rect">
            <a:avLst/>
          </a:prstGeom>
          <a:noFill/>
          <a:ln>
            <a:noFill/>
          </a:ln>
        </p:spPr>
        <p:txBody>
          <a:bodyPr wrap="square">
            <a:spAutoFit/>
          </a:bodyPr>
          <a:lstStyle/>
          <a:p>
            <a:pPr marR="0" defTabSz="914400" fontAlgn="auto">
              <a:lnSpc>
                <a:spcPct val="150000"/>
              </a:lnSpc>
              <a:buClrTx/>
              <a:buSzTx/>
              <a:buFontTx/>
              <a:defRPr/>
            </a:pPr>
            <a:r>
              <a:rPr lang="zh-CN" altLang="en-US" sz="2800" b="1" dirty="0">
                <a:solidFill>
                  <a:schemeClr val="tx1"/>
                </a:solidFill>
                <a:latin typeface="+mn-lt"/>
                <a:ea typeface="+mn-ea"/>
                <a:cs typeface="+mn-ea"/>
                <a:sym typeface="+mn-lt"/>
              </a:rPr>
              <a:t>一、总体情况</a:t>
            </a:r>
            <a:endParaRPr lang="zh-CN" altLang="en-US" sz="2800" b="1" dirty="0">
              <a:solidFill>
                <a:schemeClr val="tx1"/>
              </a:solidFill>
              <a:latin typeface="+mn-lt"/>
              <a:ea typeface="+mn-ea"/>
              <a:cs typeface="+mn-ea"/>
              <a:sym typeface="+mn-lt"/>
            </a:endParaRPr>
          </a:p>
        </p:txBody>
      </p:sp>
      <p:sp>
        <p:nvSpPr>
          <p:cNvPr id="4" name="文本框 3"/>
          <p:cNvSpPr txBox="1"/>
          <p:nvPr/>
        </p:nvSpPr>
        <p:spPr>
          <a:xfrm>
            <a:off x="263525" y="214630"/>
            <a:ext cx="9772650" cy="702436"/>
          </a:xfrm>
          <a:prstGeom prst="rect">
            <a:avLst/>
          </a:prstGeom>
          <a:noFill/>
          <a:ln>
            <a:noFill/>
          </a:ln>
        </p:spPr>
        <p:txBody>
          <a:bodyPr wrap="square">
            <a:spAutoFit/>
          </a:bodyPr>
          <a:lstStyle/>
          <a:p>
            <a:pPr marR="0" defTabSz="914400" fontAlgn="auto">
              <a:lnSpc>
                <a:spcPct val="150000"/>
              </a:lnSpc>
              <a:buClrTx/>
              <a:buSzTx/>
              <a:buFontTx/>
              <a:defRPr/>
            </a:pPr>
            <a:r>
              <a:rPr lang="zh-CN" altLang="en-US" sz="3000" b="1" dirty="0">
                <a:latin typeface="+mn-lt"/>
                <a:ea typeface="+mn-ea"/>
                <a:cs typeface="+mn-ea"/>
                <a:sym typeface="+mn-lt"/>
              </a:rPr>
              <a:t>科普专题（科普品牌项目）申报指南</a:t>
            </a:r>
            <a:endParaRPr lang="zh-CN" altLang="en-US" sz="3000" b="1" dirty="0">
              <a:latin typeface="+mn-lt"/>
              <a:ea typeface="+mn-ea"/>
              <a:cs typeface="+mn-ea"/>
              <a:sym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48665" y="1896746"/>
            <a:ext cx="10513060" cy="4765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3124200" y="1668781"/>
            <a:ext cx="5914390" cy="460375"/>
          </a:xfrm>
          <a:prstGeom prst="rect">
            <a:avLst/>
          </a:prstGeom>
          <a:solidFill>
            <a:srgbClr val="0070C0"/>
          </a:solidFill>
        </p:spPr>
        <p:txBody>
          <a:bodyPr wrap="square">
            <a:spAutoFit/>
          </a:bodyPr>
          <a:lstStyle/>
          <a:p>
            <a:pPr algn="ctr"/>
            <a:r>
              <a:rPr lang="zh-CN" altLang="en-US" sz="2400" b="1" i="1" dirty="0">
                <a:solidFill>
                  <a:schemeClr val="bg1"/>
                </a:solidFill>
                <a:latin typeface="+mn-ea"/>
                <a:sym typeface="+mn-ea"/>
              </a:rPr>
              <a:t> </a:t>
            </a:r>
            <a:r>
              <a:rPr lang="en-US" altLang="zh-CN" sz="2400" b="1" dirty="0">
                <a:solidFill>
                  <a:schemeClr val="bg1"/>
                </a:solidFill>
                <a:sym typeface="+mn-ea"/>
              </a:rPr>
              <a:t>2025</a:t>
            </a:r>
            <a:r>
              <a:rPr lang="zh-CN" altLang="zh-CN" sz="2400" b="1" dirty="0">
                <a:solidFill>
                  <a:schemeClr val="bg1"/>
                </a:solidFill>
                <a:sym typeface="+mn-ea"/>
              </a:rPr>
              <a:t>年全国科普讲解大赛</a:t>
            </a:r>
            <a:r>
              <a:rPr lang="zh-CN" altLang="en-US" sz="2400" b="1" dirty="0">
                <a:solidFill>
                  <a:schemeClr val="bg1"/>
                </a:solidFill>
                <a:sym typeface="+mn-ea"/>
              </a:rPr>
              <a:t>（</a:t>
            </a:r>
            <a:r>
              <a:rPr lang="en-US" altLang="zh-CN" sz="2400" b="1" dirty="0">
                <a:solidFill>
                  <a:schemeClr val="bg1"/>
                </a:solidFill>
                <a:sym typeface="+mn-ea"/>
              </a:rPr>
              <a:t>200</a:t>
            </a:r>
            <a:r>
              <a:rPr lang="zh-CN" altLang="en-US" sz="2400" b="1" dirty="0">
                <a:solidFill>
                  <a:schemeClr val="bg1"/>
                </a:solidFill>
                <a:sym typeface="+mn-ea"/>
              </a:rPr>
              <a:t>万元）</a:t>
            </a:r>
            <a:endParaRPr lang="en-US" altLang="zh-CN" sz="2400" b="1" dirty="0">
              <a:solidFill>
                <a:schemeClr val="bg1"/>
              </a:solidFill>
              <a:latin typeface="+mn-lt"/>
              <a:ea typeface="+mn-ea"/>
              <a:cs typeface="+mn-ea"/>
              <a:sym typeface="+mn-lt"/>
            </a:endParaRPr>
          </a:p>
        </p:txBody>
      </p:sp>
      <p:sp>
        <p:nvSpPr>
          <p:cNvPr id="13" name="文本框 12"/>
          <p:cNvSpPr txBox="1"/>
          <p:nvPr/>
        </p:nvSpPr>
        <p:spPr>
          <a:xfrm>
            <a:off x="748665" y="2129156"/>
            <a:ext cx="10513060" cy="3138805"/>
          </a:xfrm>
          <a:prstGeom prst="rect">
            <a:avLst/>
          </a:prstGeom>
          <a:noFill/>
        </p:spPr>
        <p:txBody>
          <a:bodyPr wrap="square">
            <a:noAutofit/>
          </a:bodyPr>
          <a:lstStyle/>
          <a:p>
            <a:pPr algn="just" fontAlgn="auto">
              <a:lnSpc>
                <a:spcPts val="3500"/>
              </a:lnSpc>
              <a:spcBef>
                <a:spcPts val="600"/>
              </a:spcBef>
              <a:spcAft>
                <a:spcPts val="600"/>
              </a:spcAft>
            </a:pPr>
            <a:r>
              <a:rPr lang="zh-CN" altLang="zh-CN" sz="2000" b="1" dirty="0">
                <a:sym typeface="+mn-ea"/>
              </a:rPr>
              <a:t>申报对象</a:t>
            </a:r>
            <a:r>
              <a:rPr lang="zh-CN" altLang="en-US" sz="2000" b="1" dirty="0">
                <a:sym typeface="+mn-ea"/>
              </a:rPr>
              <a:t>：</a:t>
            </a:r>
            <a:r>
              <a:rPr lang="zh-CN" altLang="zh-CN" sz="2000" dirty="0">
                <a:sym typeface="+mn-ea"/>
              </a:rPr>
              <a:t>具备国家级科普讲解大赛组织策划实施工作经验的单位。</a:t>
            </a:r>
            <a:endParaRPr lang="en-US" altLang="zh-CN" sz="2000" dirty="0"/>
          </a:p>
          <a:p>
            <a:pPr algn="just" fontAlgn="auto">
              <a:lnSpc>
                <a:spcPts val="3500"/>
              </a:lnSpc>
              <a:spcBef>
                <a:spcPts val="400"/>
              </a:spcBef>
              <a:spcAft>
                <a:spcPts val="400"/>
              </a:spcAft>
            </a:pPr>
            <a:r>
              <a:rPr lang="zh-CN" altLang="en-US" sz="2000" b="1" dirty="0">
                <a:sym typeface="+mn-ea"/>
              </a:rPr>
              <a:t>项目内容和指南指标：</a:t>
            </a:r>
            <a:endParaRPr lang="zh-CN" altLang="zh-CN" sz="2000" dirty="0"/>
          </a:p>
          <a:p>
            <a:pPr marL="342265" indent="-342265" algn="just" fontAlgn="auto">
              <a:lnSpc>
                <a:spcPts val="3500"/>
              </a:lnSpc>
              <a:spcBef>
                <a:spcPts val="600"/>
              </a:spcBef>
              <a:spcAft>
                <a:spcPts val="600"/>
              </a:spcAft>
              <a:buFont typeface="+mj-lt"/>
              <a:buAutoNum type="arabicPeriod"/>
            </a:pPr>
            <a:r>
              <a:rPr altLang="zh-CN" sz="2000" dirty="0">
                <a:sym typeface="+mn-ea"/>
              </a:rPr>
              <a:t>根据科技部关于2025年科技活动周重大示范项目“全国科普讲解大赛”的要求，组织策划好2025年全国总决赛，协助提出大赛实施方案及舞台设计方案，做好大赛的组织发动和策划实施工作。</a:t>
            </a:r>
            <a:endParaRPr altLang="zh-CN" sz="2000" dirty="0">
              <a:sym typeface="+mn-ea"/>
            </a:endParaRPr>
          </a:p>
          <a:p>
            <a:pPr marL="342265" indent="-342265" algn="just" fontAlgn="auto">
              <a:lnSpc>
                <a:spcPts val="3500"/>
              </a:lnSpc>
              <a:spcBef>
                <a:spcPts val="600"/>
              </a:spcBef>
              <a:spcAft>
                <a:spcPts val="600"/>
              </a:spcAft>
              <a:buFont typeface="+mj-lt"/>
              <a:buAutoNum type="arabicPeriod"/>
            </a:pPr>
            <a:r>
              <a:rPr lang="zh-CN" altLang="zh-CN" sz="2000" dirty="0">
                <a:sym typeface="+mn-ea"/>
              </a:rPr>
              <a:t>总决赛要求通过电视台现场录播，通过网站、报纸和电视等媒体对比赛进行宣传报道，制作全国科普讲解大赛专题片。</a:t>
            </a:r>
            <a:endParaRPr lang="zh-CN" altLang="zh-CN" sz="2000" dirty="0">
              <a:sym typeface="+mn-ea"/>
            </a:endParaRPr>
          </a:p>
          <a:p>
            <a:pPr marL="342265" indent="-342265" algn="just" fontAlgn="auto">
              <a:lnSpc>
                <a:spcPts val="3500"/>
              </a:lnSpc>
              <a:spcBef>
                <a:spcPts val="600"/>
              </a:spcBef>
              <a:spcAft>
                <a:spcPts val="600"/>
              </a:spcAft>
              <a:buFont typeface="+mj-lt"/>
              <a:buAutoNum type="arabicPeriod"/>
            </a:pPr>
            <a:r>
              <a:rPr altLang="zh-CN" sz="2000" dirty="0">
                <a:sym typeface="+mn-ea"/>
              </a:rPr>
              <a:t>及时报送活动信息稿不少于30篇，并充分发挥新媒体平台作用进行传播。</a:t>
            </a:r>
            <a:endParaRPr altLang="zh-CN" sz="2000" dirty="0">
              <a:sym typeface="+mn-ea"/>
            </a:endParaRPr>
          </a:p>
        </p:txBody>
      </p:sp>
      <p:sp>
        <p:nvSpPr>
          <p:cNvPr id="2" name="文本框 1"/>
          <p:cNvSpPr txBox="1"/>
          <p:nvPr/>
        </p:nvSpPr>
        <p:spPr>
          <a:xfrm>
            <a:off x="332567" y="820539"/>
            <a:ext cx="9772650" cy="662554"/>
          </a:xfrm>
          <a:prstGeom prst="rect">
            <a:avLst/>
          </a:prstGeom>
          <a:noFill/>
          <a:ln>
            <a:noFill/>
          </a:ln>
        </p:spPr>
        <p:txBody>
          <a:bodyPr wrap="square">
            <a:spAutoFit/>
          </a:bodyPr>
          <a:lstStyle/>
          <a:p>
            <a:pPr marR="0" defTabSz="914400" fontAlgn="auto">
              <a:lnSpc>
                <a:spcPct val="150000"/>
              </a:lnSpc>
              <a:buClrTx/>
              <a:buSzTx/>
              <a:buFontTx/>
              <a:defRPr/>
            </a:pPr>
            <a:r>
              <a:rPr lang="zh-CN" altLang="en-US" sz="2800" b="1" dirty="0">
                <a:latin typeface="微软雅黑" panose="020B0503020204020204" pitchFamily="34" charset="-122"/>
                <a:ea typeface="微软雅黑" panose="020B0503020204020204" pitchFamily="34" charset="-122"/>
                <a:sym typeface="+mn-ea"/>
              </a:rPr>
              <a:t>二、项目要求</a:t>
            </a:r>
            <a:r>
              <a:rPr lang="en-US" altLang="zh-CN" sz="2800" b="1" dirty="0">
                <a:latin typeface="微软雅黑" panose="020B0503020204020204" pitchFamily="34" charset="-122"/>
                <a:ea typeface="微软雅黑" panose="020B0503020204020204" pitchFamily="34" charset="-122"/>
                <a:sym typeface="+mn-ea"/>
              </a:rPr>
              <a:t>——</a:t>
            </a:r>
            <a:r>
              <a:rPr lang="zh-CN" altLang="en-US" sz="2800" b="1" dirty="0">
                <a:latin typeface="微软雅黑" panose="020B0503020204020204" pitchFamily="34" charset="-122"/>
                <a:ea typeface="微软雅黑" panose="020B0503020204020204" pitchFamily="34" charset="-122"/>
                <a:sym typeface="+mn-ea"/>
              </a:rPr>
              <a:t>项目</a:t>
            </a:r>
            <a:r>
              <a:rPr lang="en-US" altLang="zh-CN" sz="2800" b="1" dirty="0">
                <a:latin typeface="微软雅黑" panose="020B0503020204020204" pitchFamily="34" charset="-122"/>
                <a:ea typeface="微软雅黑" panose="020B0503020204020204" pitchFamily="34" charset="-122"/>
                <a:sym typeface="+mn-ea"/>
              </a:rPr>
              <a:t>1</a:t>
            </a:r>
            <a:endParaRPr lang="en-US" altLang="zh-CN" sz="2800" b="1" dirty="0">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263525" y="214630"/>
            <a:ext cx="9772650" cy="702436"/>
          </a:xfrm>
          <a:prstGeom prst="rect">
            <a:avLst/>
          </a:prstGeom>
          <a:noFill/>
          <a:ln>
            <a:noFill/>
          </a:ln>
        </p:spPr>
        <p:txBody>
          <a:bodyPr wrap="square">
            <a:spAutoFit/>
          </a:bodyPr>
          <a:lstStyle/>
          <a:p>
            <a:pPr marR="0" defTabSz="914400" fontAlgn="auto">
              <a:lnSpc>
                <a:spcPct val="150000"/>
              </a:lnSpc>
              <a:buClrTx/>
              <a:buSzTx/>
              <a:buFontTx/>
              <a:defRPr/>
            </a:pPr>
            <a:r>
              <a:rPr lang="zh-CN" altLang="en-US" sz="3000" b="1" dirty="0">
                <a:latin typeface="+mn-lt"/>
                <a:ea typeface="+mn-ea"/>
                <a:cs typeface="+mn-ea"/>
                <a:sym typeface="+mn-lt"/>
              </a:rPr>
              <a:t>科普专题（科普品牌项目）申报指南</a:t>
            </a:r>
            <a:endParaRPr lang="zh-CN" altLang="en-US" sz="3000" b="1" dirty="0">
              <a:latin typeface="+mn-lt"/>
              <a:ea typeface="+mn-ea"/>
              <a:cs typeface="+mn-ea"/>
              <a:sym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36227" y="1647358"/>
            <a:ext cx="10513060" cy="51777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429037" y="1419393"/>
            <a:ext cx="8416925" cy="460375"/>
          </a:xfrm>
          <a:prstGeom prst="rect">
            <a:avLst/>
          </a:prstGeom>
          <a:solidFill>
            <a:srgbClr val="0070C0"/>
          </a:solidFill>
        </p:spPr>
        <p:txBody>
          <a:bodyPr wrap="square">
            <a:spAutoFit/>
          </a:bodyPr>
          <a:lstStyle/>
          <a:p>
            <a:pPr algn="ctr"/>
            <a:r>
              <a:rPr lang="zh-CN" altLang="en-US" sz="2400" b="1" i="1" dirty="0">
                <a:solidFill>
                  <a:schemeClr val="bg1"/>
                </a:solidFill>
                <a:latin typeface="+mn-ea"/>
                <a:sym typeface="+mn-ea"/>
              </a:rPr>
              <a:t> </a:t>
            </a:r>
            <a:r>
              <a:rPr altLang="zh-CN" sz="2400" b="1" dirty="0">
                <a:solidFill>
                  <a:schemeClr val="bg1"/>
                </a:solidFill>
                <a:sym typeface="+mn-ea"/>
              </a:rPr>
              <a:t>2025年全国科技活动周广州开幕式及嘉年华项目</a:t>
            </a:r>
            <a:r>
              <a:rPr lang="zh-CN" altLang="en-US" sz="2400" b="1" dirty="0">
                <a:solidFill>
                  <a:schemeClr val="bg1"/>
                </a:solidFill>
                <a:sym typeface="+mn-ea"/>
              </a:rPr>
              <a:t>（</a:t>
            </a:r>
            <a:r>
              <a:rPr lang="en-US" altLang="zh-CN" sz="2400" b="1" dirty="0">
                <a:solidFill>
                  <a:schemeClr val="bg1"/>
                </a:solidFill>
                <a:sym typeface="+mn-ea"/>
              </a:rPr>
              <a:t>200</a:t>
            </a:r>
            <a:r>
              <a:rPr lang="zh-CN" altLang="en-US" sz="2400" b="1" dirty="0">
                <a:solidFill>
                  <a:schemeClr val="bg1"/>
                </a:solidFill>
                <a:sym typeface="+mn-ea"/>
              </a:rPr>
              <a:t>万元）</a:t>
            </a:r>
            <a:endParaRPr lang="en-US" altLang="zh-CN" sz="2400" b="1" dirty="0">
              <a:solidFill>
                <a:schemeClr val="bg1"/>
              </a:solidFill>
              <a:latin typeface="+mn-lt"/>
              <a:ea typeface="+mn-ea"/>
              <a:cs typeface="+mn-ea"/>
              <a:sym typeface="+mn-lt"/>
            </a:endParaRPr>
          </a:p>
        </p:txBody>
      </p:sp>
      <p:sp>
        <p:nvSpPr>
          <p:cNvPr id="13" name="文本框 12"/>
          <p:cNvSpPr txBox="1"/>
          <p:nvPr/>
        </p:nvSpPr>
        <p:spPr>
          <a:xfrm>
            <a:off x="536227" y="1879768"/>
            <a:ext cx="10513060" cy="2052320"/>
          </a:xfrm>
          <a:prstGeom prst="rect">
            <a:avLst/>
          </a:prstGeom>
          <a:noFill/>
        </p:spPr>
        <p:txBody>
          <a:bodyPr wrap="square">
            <a:noAutofit/>
          </a:bodyPr>
          <a:lstStyle/>
          <a:p>
            <a:pPr algn="just" fontAlgn="auto">
              <a:lnSpc>
                <a:spcPts val="3500"/>
              </a:lnSpc>
              <a:spcBef>
                <a:spcPts val="600"/>
              </a:spcBef>
              <a:spcAft>
                <a:spcPts val="600"/>
              </a:spcAft>
            </a:pPr>
            <a:r>
              <a:rPr lang="zh-CN" altLang="zh-CN" sz="2000" b="1" dirty="0">
                <a:sym typeface="+mn-ea"/>
              </a:rPr>
              <a:t>申报对象</a:t>
            </a:r>
            <a:r>
              <a:rPr lang="zh-CN" altLang="en-US" sz="2000" b="1" dirty="0">
                <a:sym typeface="+mn-ea"/>
              </a:rPr>
              <a:t>：</a:t>
            </a:r>
            <a:r>
              <a:rPr lang="zh-CN" altLang="zh-CN" sz="2000" dirty="0">
                <a:sym typeface="+mn-ea"/>
              </a:rPr>
              <a:t>具备省级（含副省级）以上地区科技活动周开幕式及嘉年华活动组织策划实施工作经验，且具有良好公众传播渠道的单位。</a:t>
            </a:r>
            <a:endParaRPr lang="zh-CN" altLang="zh-CN" sz="2000" dirty="0">
              <a:sym typeface="+mn-ea"/>
            </a:endParaRPr>
          </a:p>
          <a:p>
            <a:pPr algn="just" fontAlgn="auto">
              <a:lnSpc>
                <a:spcPts val="3500"/>
              </a:lnSpc>
              <a:spcBef>
                <a:spcPts val="400"/>
              </a:spcBef>
              <a:spcAft>
                <a:spcPts val="400"/>
              </a:spcAft>
            </a:pPr>
            <a:r>
              <a:rPr lang="zh-CN" altLang="en-US" sz="2000" b="1" dirty="0">
                <a:sym typeface="+mn-ea"/>
              </a:rPr>
              <a:t>项目内容和指南指标：</a:t>
            </a:r>
            <a:endParaRPr lang="zh-CN" altLang="zh-CN" sz="2000" dirty="0"/>
          </a:p>
          <a:p>
            <a:pPr marL="342265" indent="-342265" algn="just" fontAlgn="auto">
              <a:lnSpc>
                <a:spcPts val="3500"/>
              </a:lnSpc>
              <a:spcBef>
                <a:spcPts val="600"/>
              </a:spcBef>
              <a:spcAft>
                <a:spcPts val="600"/>
              </a:spcAft>
              <a:buFont typeface="+mj-lt"/>
              <a:buAutoNum type="arabicPeriod"/>
            </a:pPr>
            <a:r>
              <a:rPr altLang="zh-CN" sz="2000" dirty="0">
                <a:sym typeface="+mn-ea"/>
              </a:rPr>
              <a:t>按照全国科技活动周要求，结合广州市科技创新和科学普及的需要，策划组织实施具有广州特色和示范意义、参与性强的科技活动周主题广州分场系列活动，包括开幕式、嘉年华、科技开放日、科普展览、科学之夜等，开展科普研学、乡村振兴科普惠农、公众走进市科普基地等活动全年不少于10场。</a:t>
            </a:r>
            <a:endParaRPr altLang="zh-CN" sz="2000" dirty="0">
              <a:sym typeface="+mn-ea"/>
            </a:endParaRPr>
          </a:p>
          <a:p>
            <a:pPr marL="342265" indent="-342265" algn="just" fontAlgn="auto">
              <a:lnSpc>
                <a:spcPts val="3500"/>
              </a:lnSpc>
              <a:spcBef>
                <a:spcPts val="600"/>
              </a:spcBef>
              <a:spcAft>
                <a:spcPts val="600"/>
              </a:spcAft>
              <a:buFont typeface="+mj-lt"/>
              <a:buAutoNum type="arabicPeriod"/>
            </a:pPr>
            <a:r>
              <a:rPr lang="zh-CN" altLang="zh-CN" sz="2000" dirty="0">
                <a:sym typeface="+mn-ea"/>
              </a:rPr>
              <a:t>做好科技活动周宣传报道，组织新闻通气会及公益广告宣传。按照科技部要求制作活动视频及宣传视频，不少于5条且每条不少于30秒。主流媒体报道不少于30条（含省级以上媒体不少于5条），并充分发挥新媒体平台作用进行传播。</a:t>
            </a:r>
            <a:endParaRPr lang="zh-CN" altLang="zh-CN" sz="2000" dirty="0">
              <a:sym typeface="+mn-ea"/>
            </a:endParaRPr>
          </a:p>
        </p:txBody>
      </p:sp>
      <p:sp>
        <p:nvSpPr>
          <p:cNvPr id="2" name="文本框 1"/>
          <p:cNvSpPr txBox="1"/>
          <p:nvPr/>
        </p:nvSpPr>
        <p:spPr>
          <a:xfrm>
            <a:off x="332567" y="820539"/>
            <a:ext cx="9772650" cy="662554"/>
          </a:xfrm>
          <a:prstGeom prst="rect">
            <a:avLst/>
          </a:prstGeom>
          <a:noFill/>
          <a:ln>
            <a:noFill/>
          </a:ln>
        </p:spPr>
        <p:txBody>
          <a:bodyPr wrap="square">
            <a:spAutoFit/>
          </a:bodyPr>
          <a:lstStyle/>
          <a:p>
            <a:pPr marR="0" defTabSz="914400" fontAlgn="auto">
              <a:lnSpc>
                <a:spcPct val="150000"/>
              </a:lnSpc>
              <a:buClrTx/>
              <a:buSzTx/>
              <a:buFontTx/>
              <a:defRPr/>
            </a:pPr>
            <a:r>
              <a:rPr lang="zh-CN" altLang="en-US" sz="2800" b="1" dirty="0">
                <a:latin typeface="微软雅黑" panose="020B0503020204020204" pitchFamily="34" charset="-122"/>
                <a:ea typeface="微软雅黑" panose="020B0503020204020204" pitchFamily="34" charset="-122"/>
                <a:sym typeface="+mn-ea"/>
              </a:rPr>
              <a:t>二、项目要求</a:t>
            </a:r>
            <a:r>
              <a:rPr lang="en-US" altLang="zh-CN" sz="2800" b="1" dirty="0">
                <a:latin typeface="微软雅黑" panose="020B0503020204020204" pitchFamily="34" charset="-122"/>
                <a:ea typeface="微软雅黑" panose="020B0503020204020204" pitchFamily="34" charset="-122"/>
                <a:sym typeface="+mn-ea"/>
              </a:rPr>
              <a:t>——</a:t>
            </a:r>
            <a:r>
              <a:rPr lang="zh-CN" altLang="en-US" sz="2800" b="1" dirty="0">
                <a:latin typeface="微软雅黑" panose="020B0503020204020204" pitchFamily="34" charset="-122"/>
                <a:ea typeface="微软雅黑" panose="020B0503020204020204" pitchFamily="34" charset="-122"/>
                <a:sym typeface="+mn-ea"/>
              </a:rPr>
              <a:t>项目</a:t>
            </a:r>
            <a:r>
              <a:rPr lang="en-US" altLang="zh-CN" sz="2800" b="1" dirty="0">
                <a:latin typeface="微软雅黑" panose="020B0503020204020204" pitchFamily="34" charset="-122"/>
                <a:ea typeface="微软雅黑" panose="020B0503020204020204" pitchFamily="34" charset="-122"/>
                <a:sym typeface="+mn-ea"/>
              </a:rPr>
              <a:t>2</a:t>
            </a:r>
            <a:endParaRPr lang="en-US" altLang="zh-CN" sz="2800" b="1" dirty="0">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263525" y="214630"/>
            <a:ext cx="9772650" cy="702436"/>
          </a:xfrm>
          <a:prstGeom prst="rect">
            <a:avLst/>
          </a:prstGeom>
          <a:noFill/>
          <a:ln>
            <a:noFill/>
          </a:ln>
        </p:spPr>
        <p:txBody>
          <a:bodyPr wrap="square">
            <a:spAutoFit/>
          </a:bodyPr>
          <a:lstStyle/>
          <a:p>
            <a:pPr marR="0" defTabSz="914400" fontAlgn="auto">
              <a:lnSpc>
                <a:spcPct val="150000"/>
              </a:lnSpc>
              <a:buClrTx/>
              <a:buSzTx/>
              <a:buFontTx/>
              <a:defRPr/>
            </a:pPr>
            <a:r>
              <a:rPr lang="zh-CN" altLang="en-US" sz="3000" b="1" dirty="0">
                <a:latin typeface="+mn-lt"/>
                <a:ea typeface="+mn-ea"/>
                <a:cs typeface="+mn-ea"/>
                <a:sym typeface="+mn-lt"/>
              </a:rPr>
              <a:t>科普专题（科普品牌项目）申报指南</a:t>
            </a:r>
            <a:endParaRPr lang="zh-CN" altLang="en-US" sz="3000" b="1" dirty="0">
              <a:latin typeface="+mn-lt"/>
              <a:ea typeface="+mn-ea"/>
              <a:cs typeface="+mn-ea"/>
              <a:sym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48665" y="1869034"/>
            <a:ext cx="10513060" cy="4765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451100" y="1641069"/>
            <a:ext cx="6678930" cy="460375"/>
          </a:xfrm>
          <a:prstGeom prst="rect">
            <a:avLst/>
          </a:prstGeom>
          <a:solidFill>
            <a:srgbClr val="0070C0"/>
          </a:solidFill>
        </p:spPr>
        <p:txBody>
          <a:bodyPr wrap="square">
            <a:spAutoFit/>
          </a:bodyPr>
          <a:lstStyle/>
          <a:p>
            <a:pPr algn="ctr"/>
            <a:r>
              <a:rPr lang="zh-CN" altLang="en-US" sz="2400" b="1" i="1" dirty="0">
                <a:solidFill>
                  <a:schemeClr val="bg1"/>
                </a:solidFill>
                <a:latin typeface="+mn-ea"/>
                <a:sym typeface="+mn-ea"/>
              </a:rPr>
              <a:t> </a:t>
            </a:r>
            <a:r>
              <a:rPr altLang="zh-CN" sz="2400" b="1" dirty="0">
                <a:solidFill>
                  <a:schemeClr val="bg1"/>
                </a:solidFill>
                <a:sym typeface="+mn-ea"/>
              </a:rPr>
              <a:t>2025年粤港澳大湾区科普交流合作</a:t>
            </a:r>
            <a:r>
              <a:rPr lang="zh-CN" altLang="en-US" sz="2400" b="1" dirty="0">
                <a:solidFill>
                  <a:schemeClr val="bg1"/>
                </a:solidFill>
                <a:sym typeface="+mn-ea"/>
              </a:rPr>
              <a:t>（</a:t>
            </a:r>
            <a:r>
              <a:rPr lang="en-US" altLang="zh-CN" sz="2400" b="1" dirty="0">
                <a:solidFill>
                  <a:schemeClr val="bg1"/>
                </a:solidFill>
                <a:sym typeface="+mn-ea"/>
              </a:rPr>
              <a:t>200</a:t>
            </a:r>
            <a:r>
              <a:rPr lang="zh-CN" altLang="en-US" sz="2400" b="1" dirty="0">
                <a:solidFill>
                  <a:schemeClr val="bg1"/>
                </a:solidFill>
                <a:sym typeface="+mn-ea"/>
              </a:rPr>
              <a:t>万元）</a:t>
            </a:r>
            <a:endParaRPr lang="en-US" altLang="zh-CN" sz="2400" b="1" dirty="0">
              <a:solidFill>
                <a:schemeClr val="bg1"/>
              </a:solidFill>
              <a:latin typeface="+mn-lt"/>
              <a:ea typeface="+mn-ea"/>
              <a:cs typeface="+mn-ea"/>
              <a:sym typeface="+mn-lt"/>
            </a:endParaRPr>
          </a:p>
        </p:txBody>
      </p:sp>
      <p:sp>
        <p:nvSpPr>
          <p:cNvPr id="13" name="文本框 12"/>
          <p:cNvSpPr txBox="1"/>
          <p:nvPr/>
        </p:nvSpPr>
        <p:spPr>
          <a:xfrm>
            <a:off x="748665" y="2101444"/>
            <a:ext cx="10513060" cy="3138805"/>
          </a:xfrm>
          <a:prstGeom prst="rect">
            <a:avLst/>
          </a:prstGeom>
          <a:noFill/>
        </p:spPr>
        <p:txBody>
          <a:bodyPr wrap="square">
            <a:noAutofit/>
          </a:bodyPr>
          <a:lstStyle/>
          <a:p>
            <a:pPr algn="just" fontAlgn="auto">
              <a:lnSpc>
                <a:spcPts val="3500"/>
              </a:lnSpc>
              <a:spcBef>
                <a:spcPts val="600"/>
              </a:spcBef>
              <a:spcAft>
                <a:spcPts val="600"/>
              </a:spcAft>
            </a:pPr>
            <a:r>
              <a:rPr lang="zh-CN" altLang="zh-CN" sz="2000" b="1" dirty="0">
                <a:sym typeface="+mn-ea"/>
              </a:rPr>
              <a:t>申报对象</a:t>
            </a:r>
            <a:r>
              <a:rPr lang="zh-CN" altLang="en-US" sz="2000" b="1" dirty="0">
                <a:sym typeface="+mn-ea"/>
              </a:rPr>
              <a:t>：</a:t>
            </a:r>
            <a:r>
              <a:rPr lang="zh-CN" altLang="zh-CN" sz="2000" dirty="0">
                <a:sym typeface="+mn-ea"/>
              </a:rPr>
              <a:t>具有整合广州地区科普资源能力，并与粤港澳大湾区内科技馆建立长期良好合作关系的单位。</a:t>
            </a:r>
            <a:endParaRPr lang="zh-CN" altLang="zh-CN" sz="2000" dirty="0">
              <a:sym typeface="+mn-ea"/>
            </a:endParaRPr>
          </a:p>
          <a:p>
            <a:pPr algn="just" fontAlgn="auto">
              <a:lnSpc>
                <a:spcPts val="3500"/>
              </a:lnSpc>
              <a:spcBef>
                <a:spcPts val="400"/>
              </a:spcBef>
              <a:spcAft>
                <a:spcPts val="400"/>
              </a:spcAft>
            </a:pPr>
            <a:r>
              <a:rPr lang="zh-CN" altLang="en-US" sz="2000" b="1" dirty="0">
                <a:sym typeface="+mn-ea"/>
              </a:rPr>
              <a:t>项目内容和指南指标：</a:t>
            </a:r>
            <a:endParaRPr lang="zh-CN" altLang="zh-CN" sz="2000" dirty="0"/>
          </a:p>
          <a:p>
            <a:pPr marL="342265" indent="-342265" algn="just" fontAlgn="auto">
              <a:lnSpc>
                <a:spcPts val="3500"/>
              </a:lnSpc>
              <a:spcBef>
                <a:spcPts val="600"/>
              </a:spcBef>
              <a:spcAft>
                <a:spcPts val="600"/>
              </a:spcAft>
              <a:buFont typeface="+mj-lt"/>
              <a:buAutoNum type="arabicPeriod"/>
            </a:pPr>
            <a:r>
              <a:rPr altLang="zh-CN" sz="2000" dirty="0">
                <a:sym typeface="+mn-ea"/>
              </a:rPr>
              <a:t>推动广州与粤港澳大湾区内城市科普交流合作，与兄弟城市科技馆签订合作协议不少于3份，并全年联合实施不少于4场次主题活动。</a:t>
            </a:r>
            <a:endParaRPr altLang="zh-CN" sz="2000" dirty="0">
              <a:sym typeface="+mn-ea"/>
            </a:endParaRPr>
          </a:p>
          <a:p>
            <a:pPr marL="342265" indent="-342265" algn="just" fontAlgn="auto">
              <a:lnSpc>
                <a:spcPts val="3500"/>
              </a:lnSpc>
              <a:spcBef>
                <a:spcPts val="600"/>
              </a:spcBef>
              <a:spcAft>
                <a:spcPts val="600"/>
              </a:spcAft>
              <a:buFont typeface="+mj-lt"/>
              <a:buAutoNum type="arabicPeriod"/>
            </a:pPr>
            <a:r>
              <a:rPr altLang="zh-CN" sz="2000" dirty="0">
                <a:sym typeface="+mn-ea"/>
              </a:rPr>
              <a:t>在广州市内组织不少于20场科普进农村、进社区、进学校、进企业、进机关活动。</a:t>
            </a:r>
            <a:endParaRPr altLang="zh-CN" sz="2000" dirty="0">
              <a:sym typeface="+mn-ea"/>
            </a:endParaRPr>
          </a:p>
          <a:p>
            <a:pPr marL="342265" indent="-342265" algn="just" fontAlgn="auto">
              <a:lnSpc>
                <a:spcPts val="3500"/>
              </a:lnSpc>
              <a:spcBef>
                <a:spcPts val="600"/>
              </a:spcBef>
              <a:spcAft>
                <a:spcPts val="600"/>
              </a:spcAft>
              <a:buFont typeface="+mj-lt"/>
              <a:buAutoNum type="arabicPeriod"/>
            </a:pPr>
            <a:r>
              <a:rPr altLang="zh-CN" sz="2000" dirty="0">
                <a:sym typeface="+mn-ea"/>
              </a:rPr>
              <a:t>开展国际科普交流合作活动不少于4次，进行广州科普资源传播展示不少于5次。</a:t>
            </a:r>
            <a:endParaRPr altLang="zh-CN" sz="2000" dirty="0">
              <a:sym typeface="+mn-ea"/>
            </a:endParaRPr>
          </a:p>
          <a:p>
            <a:pPr marL="342265" indent="-342265" algn="just" fontAlgn="auto">
              <a:lnSpc>
                <a:spcPts val="3500"/>
              </a:lnSpc>
              <a:spcBef>
                <a:spcPts val="600"/>
              </a:spcBef>
              <a:spcAft>
                <a:spcPts val="600"/>
              </a:spcAft>
              <a:buFont typeface="+mj-lt"/>
              <a:buAutoNum type="arabicPeriod"/>
            </a:pPr>
            <a:r>
              <a:rPr altLang="zh-CN" sz="2000" dirty="0">
                <a:sym typeface="+mn-ea"/>
              </a:rPr>
              <a:t>及时报送活动信息稿不少于30篇，并充分发挥新媒体平台作用进行传播。</a:t>
            </a:r>
            <a:endParaRPr altLang="zh-CN" sz="2000" dirty="0">
              <a:sym typeface="+mn-ea"/>
            </a:endParaRPr>
          </a:p>
        </p:txBody>
      </p:sp>
      <p:sp>
        <p:nvSpPr>
          <p:cNvPr id="2" name="文本框 1"/>
          <p:cNvSpPr txBox="1"/>
          <p:nvPr/>
        </p:nvSpPr>
        <p:spPr>
          <a:xfrm>
            <a:off x="332567" y="820539"/>
            <a:ext cx="9772650" cy="662554"/>
          </a:xfrm>
          <a:prstGeom prst="rect">
            <a:avLst/>
          </a:prstGeom>
          <a:noFill/>
          <a:ln>
            <a:noFill/>
          </a:ln>
        </p:spPr>
        <p:txBody>
          <a:bodyPr wrap="square">
            <a:spAutoFit/>
          </a:bodyPr>
          <a:lstStyle/>
          <a:p>
            <a:pPr marR="0" defTabSz="914400" fontAlgn="auto">
              <a:lnSpc>
                <a:spcPct val="150000"/>
              </a:lnSpc>
              <a:buClrTx/>
              <a:buSzTx/>
              <a:buFontTx/>
              <a:defRPr/>
            </a:pPr>
            <a:r>
              <a:rPr lang="zh-CN" altLang="en-US" sz="2800" b="1" dirty="0">
                <a:latin typeface="微软雅黑" panose="020B0503020204020204" pitchFamily="34" charset="-122"/>
                <a:ea typeface="微软雅黑" panose="020B0503020204020204" pitchFamily="34" charset="-122"/>
                <a:sym typeface="+mn-ea"/>
              </a:rPr>
              <a:t>二、项目要求</a:t>
            </a:r>
            <a:r>
              <a:rPr lang="en-US" altLang="zh-CN" sz="2800" b="1" dirty="0">
                <a:latin typeface="微软雅黑" panose="020B0503020204020204" pitchFamily="34" charset="-122"/>
                <a:ea typeface="微软雅黑" panose="020B0503020204020204" pitchFamily="34" charset="-122"/>
                <a:sym typeface="+mn-ea"/>
              </a:rPr>
              <a:t>——</a:t>
            </a:r>
            <a:r>
              <a:rPr lang="zh-CN" altLang="en-US" sz="2800" b="1" dirty="0">
                <a:latin typeface="微软雅黑" panose="020B0503020204020204" pitchFamily="34" charset="-122"/>
                <a:ea typeface="微软雅黑" panose="020B0503020204020204" pitchFamily="34" charset="-122"/>
                <a:sym typeface="+mn-ea"/>
              </a:rPr>
              <a:t>项目</a:t>
            </a:r>
            <a:r>
              <a:rPr lang="en-US" altLang="zh-CN" sz="2800" b="1" dirty="0">
                <a:latin typeface="微软雅黑" panose="020B0503020204020204" pitchFamily="34" charset="-122"/>
                <a:ea typeface="微软雅黑" panose="020B0503020204020204" pitchFamily="34" charset="-122"/>
                <a:sym typeface="+mn-ea"/>
              </a:rPr>
              <a:t>3</a:t>
            </a:r>
            <a:endParaRPr lang="en-US" altLang="zh-CN" sz="2800" b="1" dirty="0">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263525" y="214630"/>
            <a:ext cx="9772650" cy="702436"/>
          </a:xfrm>
          <a:prstGeom prst="rect">
            <a:avLst/>
          </a:prstGeom>
          <a:noFill/>
          <a:ln>
            <a:noFill/>
          </a:ln>
        </p:spPr>
        <p:txBody>
          <a:bodyPr wrap="square">
            <a:spAutoFit/>
          </a:bodyPr>
          <a:lstStyle/>
          <a:p>
            <a:pPr marR="0" defTabSz="914400" fontAlgn="auto">
              <a:lnSpc>
                <a:spcPct val="150000"/>
              </a:lnSpc>
              <a:buClrTx/>
              <a:buSzTx/>
              <a:buFontTx/>
              <a:defRPr/>
            </a:pPr>
            <a:r>
              <a:rPr lang="zh-CN" altLang="en-US" sz="3000" b="1" dirty="0">
                <a:latin typeface="+mn-lt"/>
                <a:ea typeface="+mn-ea"/>
                <a:cs typeface="+mn-ea"/>
                <a:sym typeface="+mn-lt"/>
              </a:rPr>
              <a:t>科普专题（科普品牌项目）申报指南</a:t>
            </a:r>
            <a:endParaRPr lang="zh-CN" altLang="en-US" sz="3000" b="1" dirty="0">
              <a:latin typeface="+mn-lt"/>
              <a:ea typeface="+mn-ea"/>
              <a:cs typeface="+mn-ea"/>
              <a:sym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48665" y="1979870"/>
            <a:ext cx="10513060" cy="4765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451100" y="1751905"/>
            <a:ext cx="6678930" cy="460375"/>
          </a:xfrm>
          <a:prstGeom prst="rect">
            <a:avLst/>
          </a:prstGeom>
          <a:solidFill>
            <a:srgbClr val="0070C0"/>
          </a:solidFill>
        </p:spPr>
        <p:txBody>
          <a:bodyPr wrap="square">
            <a:spAutoFit/>
          </a:bodyPr>
          <a:lstStyle/>
          <a:p>
            <a:pPr algn="ctr"/>
            <a:r>
              <a:rPr lang="zh-CN" altLang="en-US" sz="2400" b="1" i="1" dirty="0">
                <a:solidFill>
                  <a:schemeClr val="bg1"/>
                </a:solidFill>
                <a:latin typeface="+mn-ea"/>
                <a:sym typeface="+mn-ea"/>
              </a:rPr>
              <a:t> </a:t>
            </a:r>
            <a:r>
              <a:rPr altLang="zh-CN" sz="2400" b="1" dirty="0">
                <a:solidFill>
                  <a:schemeClr val="bg1"/>
                </a:solidFill>
                <a:sym typeface="+mn-ea"/>
              </a:rPr>
              <a:t>2025年“珠江科学大讲堂”项目</a:t>
            </a:r>
            <a:r>
              <a:rPr lang="zh-CN" altLang="en-US" sz="2400" b="1" dirty="0">
                <a:solidFill>
                  <a:schemeClr val="bg1"/>
                </a:solidFill>
                <a:sym typeface="+mn-ea"/>
              </a:rPr>
              <a:t>（</a:t>
            </a:r>
            <a:r>
              <a:rPr lang="en-US" altLang="zh-CN" sz="2400" b="1" dirty="0">
                <a:solidFill>
                  <a:schemeClr val="bg1"/>
                </a:solidFill>
                <a:sym typeface="+mn-ea"/>
              </a:rPr>
              <a:t>100</a:t>
            </a:r>
            <a:r>
              <a:rPr lang="zh-CN" altLang="en-US" sz="2400" b="1" dirty="0">
                <a:solidFill>
                  <a:schemeClr val="bg1"/>
                </a:solidFill>
                <a:sym typeface="+mn-ea"/>
              </a:rPr>
              <a:t>万元）</a:t>
            </a:r>
            <a:endParaRPr lang="en-US" altLang="zh-CN" sz="2400" b="1" dirty="0">
              <a:solidFill>
                <a:schemeClr val="bg1"/>
              </a:solidFill>
              <a:latin typeface="+mn-lt"/>
              <a:ea typeface="+mn-ea"/>
              <a:cs typeface="+mn-ea"/>
              <a:sym typeface="+mn-lt"/>
            </a:endParaRPr>
          </a:p>
        </p:txBody>
      </p:sp>
      <p:sp>
        <p:nvSpPr>
          <p:cNvPr id="13" name="文本框 12"/>
          <p:cNvSpPr txBox="1"/>
          <p:nvPr/>
        </p:nvSpPr>
        <p:spPr>
          <a:xfrm>
            <a:off x="748665" y="2212280"/>
            <a:ext cx="10513060" cy="3138805"/>
          </a:xfrm>
          <a:prstGeom prst="rect">
            <a:avLst/>
          </a:prstGeom>
          <a:noFill/>
        </p:spPr>
        <p:txBody>
          <a:bodyPr wrap="square">
            <a:noAutofit/>
          </a:bodyPr>
          <a:lstStyle/>
          <a:p>
            <a:pPr algn="just" fontAlgn="auto">
              <a:lnSpc>
                <a:spcPts val="3500"/>
              </a:lnSpc>
              <a:spcBef>
                <a:spcPts val="600"/>
              </a:spcBef>
              <a:spcAft>
                <a:spcPts val="600"/>
              </a:spcAft>
            </a:pPr>
            <a:r>
              <a:rPr lang="zh-CN" altLang="zh-CN" sz="2000" b="1" dirty="0">
                <a:sym typeface="+mn-ea"/>
              </a:rPr>
              <a:t>申报对象</a:t>
            </a:r>
            <a:r>
              <a:rPr lang="zh-CN" altLang="en-US" sz="2000" b="1" dirty="0">
                <a:sym typeface="+mn-ea"/>
              </a:rPr>
              <a:t>：</a:t>
            </a:r>
            <a:r>
              <a:rPr lang="zh-CN" altLang="zh-CN" sz="2000" dirty="0">
                <a:sym typeface="+mn-ea"/>
              </a:rPr>
              <a:t>具备省级（含副省级）以上地区大型科学讲座组织策划实施工作经验，且自营省级（含副省级）以上纸质媒体的单位。</a:t>
            </a:r>
            <a:endParaRPr lang="zh-CN" altLang="zh-CN" sz="2000" dirty="0">
              <a:sym typeface="+mn-ea"/>
            </a:endParaRPr>
          </a:p>
          <a:p>
            <a:pPr algn="just" fontAlgn="auto">
              <a:lnSpc>
                <a:spcPts val="3500"/>
              </a:lnSpc>
              <a:spcBef>
                <a:spcPts val="400"/>
              </a:spcBef>
              <a:spcAft>
                <a:spcPts val="400"/>
              </a:spcAft>
            </a:pPr>
            <a:r>
              <a:rPr lang="zh-CN" altLang="en-US" sz="2000" b="1" dirty="0">
                <a:sym typeface="+mn-ea"/>
              </a:rPr>
              <a:t>项目内容和指南指标：</a:t>
            </a:r>
            <a:endParaRPr lang="zh-CN" altLang="zh-CN" sz="2000" dirty="0"/>
          </a:p>
          <a:p>
            <a:pPr marL="342265" indent="-342265" algn="just" fontAlgn="auto">
              <a:lnSpc>
                <a:spcPts val="3500"/>
              </a:lnSpc>
              <a:spcBef>
                <a:spcPts val="600"/>
              </a:spcBef>
              <a:spcAft>
                <a:spcPts val="600"/>
              </a:spcAft>
              <a:buFont typeface="+mj-lt"/>
              <a:buAutoNum type="arabicPeriod"/>
            </a:pPr>
            <a:r>
              <a:rPr altLang="zh-CN" sz="2000" dirty="0">
                <a:sym typeface="+mn-ea"/>
              </a:rPr>
              <a:t>围绕广州科技发展前沿及公众实际需求，全年组织策划实施不少于12期的专题讲座，邀请不少于8个领域的科技权威人物围绕相关专业进行科普主题演讲，在广州地区主流媒体开展专题宣传不少于12期，并实现线上线下传播。</a:t>
            </a:r>
            <a:endParaRPr altLang="zh-CN" sz="2000" dirty="0">
              <a:sym typeface="+mn-ea"/>
            </a:endParaRPr>
          </a:p>
          <a:p>
            <a:pPr marL="342265" indent="-342265" algn="just" fontAlgn="auto">
              <a:lnSpc>
                <a:spcPts val="3500"/>
              </a:lnSpc>
              <a:spcBef>
                <a:spcPts val="600"/>
              </a:spcBef>
              <a:spcAft>
                <a:spcPts val="600"/>
              </a:spcAft>
              <a:buFont typeface="+mj-lt"/>
              <a:buAutoNum type="arabicPeriod"/>
            </a:pPr>
            <a:r>
              <a:rPr altLang="zh-CN" sz="2000" dirty="0">
                <a:sym typeface="+mn-ea"/>
              </a:rPr>
              <a:t>及时报送科普信息不少于20篇，并充分发挥新媒体平台作用进行传播。</a:t>
            </a:r>
            <a:endParaRPr altLang="zh-CN" sz="2000" dirty="0">
              <a:sym typeface="+mn-ea"/>
            </a:endParaRPr>
          </a:p>
        </p:txBody>
      </p:sp>
      <p:sp>
        <p:nvSpPr>
          <p:cNvPr id="2" name="文本框 1"/>
          <p:cNvSpPr txBox="1"/>
          <p:nvPr/>
        </p:nvSpPr>
        <p:spPr>
          <a:xfrm>
            <a:off x="332567" y="820539"/>
            <a:ext cx="9772650" cy="662554"/>
          </a:xfrm>
          <a:prstGeom prst="rect">
            <a:avLst/>
          </a:prstGeom>
          <a:noFill/>
          <a:ln>
            <a:noFill/>
          </a:ln>
        </p:spPr>
        <p:txBody>
          <a:bodyPr wrap="square">
            <a:spAutoFit/>
          </a:bodyPr>
          <a:lstStyle/>
          <a:p>
            <a:pPr marR="0" defTabSz="914400" fontAlgn="auto">
              <a:lnSpc>
                <a:spcPct val="150000"/>
              </a:lnSpc>
              <a:buClrTx/>
              <a:buSzTx/>
              <a:buFontTx/>
              <a:defRPr/>
            </a:pPr>
            <a:r>
              <a:rPr lang="zh-CN" altLang="en-US" sz="2800" b="1" dirty="0">
                <a:latin typeface="微软雅黑" panose="020B0503020204020204" pitchFamily="34" charset="-122"/>
                <a:ea typeface="微软雅黑" panose="020B0503020204020204" pitchFamily="34" charset="-122"/>
                <a:sym typeface="+mn-ea"/>
              </a:rPr>
              <a:t>二、项目要求</a:t>
            </a:r>
            <a:r>
              <a:rPr lang="en-US" altLang="zh-CN" sz="2800" b="1" dirty="0">
                <a:latin typeface="微软雅黑" panose="020B0503020204020204" pitchFamily="34" charset="-122"/>
                <a:ea typeface="微软雅黑" panose="020B0503020204020204" pitchFamily="34" charset="-122"/>
                <a:sym typeface="+mn-ea"/>
              </a:rPr>
              <a:t>——</a:t>
            </a:r>
            <a:r>
              <a:rPr lang="zh-CN" altLang="en-US" sz="2800" b="1" dirty="0">
                <a:latin typeface="微软雅黑" panose="020B0503020204020204" pitchFamily="34" charset="-122"/>
                <a:ea typeface="微软雅黑" panose="020B0503020204020204" pitchFamily="34" charset="-122"/>
                <a:sym typeface="+mn-ea"/>
              </a:rPr>
              <a:t>项目</a:t>
            </a:r>
            <a:r>
              <a:rPr lang="en-US" altLang="zh-CN" sz="2800" b="1" dirty="0">
                <a:latin typeface="微软雅黑" panose="020B0503020204020204" pitchFamily="34" charset="-122"/>
                <a:ea typeface="微软雅黑" panose="020B0503020204020204" pitchFamily="34" charset="-122"/>
                <a:sym typeface="+mn-ea"/>
              </a:rPr>
              <a:t>4</a:t>
            </a:r>
            <a:endParaRPr lang="en-US" altLang="zh-CN" sz="2800" b="1" dirty="0">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263525" y="214630"/>
            <a:ext cx="9772650" cy="702436"/>
          </a:xfrm>
          <a:prstGeom prst="rect">
            <a:avLst/>
          </a:prstGeom>
          <a:noFill/>
          <a:ln>
            <a:noFill/>
          </a:ln>
        </p:spPr>
        <p:txBody>
          <a:bodyPr wrap="square">
            <a:spAutoFit/>
          </a:bodyPr>
          <a:lstStyle/>
          <a:p>
            <a:pPr marR="0" defTabSz="914400" fontAlgn="auto">
              <a:lnSpc>
                <a:spcPct val="150000"/>
              </a:lnSpc>
              <a:buClrTx/>
              <a:buSzTx/>
              <a:buFontTx/>
              <a:defRPr/>
            </a:pPr>
            <a:r>
              <a:rPr lang="zh-CN" altLang="en-US" sz="3000" b="1" dirty="0">
                <a:latin typeface="+mn-lt"/>
                <a:ea typeface="+mn-ea"/>
                <a:cs typeface="+mn-ea"/>
                <a:sym typeface="+mn-lt"/>
              </a:rPr>
              <a:t>科普专题（科普品牌项目）申报指南</a:t>
            </a:r>
            <a:endParaRPr lang="zh-CN" altLang="en-US" sz="3000" b="1" dirty="0">
              <a:latin typeface="+mn-lt"/>
              <a:ea typeface="+mn-ea"/>
              <a:cs typeface="+mn-ea"/>
              <a:sym typeface="+mn-lt"/>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PP_MARK_KEY" val="9d485de2-5a0a-4c66-aab4-1594c5c3a04b"/>
  <p:tag name="COMMONDATA" val="eyJoZGlkIjoiNTNjZTUwODRkODg0YjU3ODIzNTgwZDQ4Y2QwZTYzOTAifQ=="/>
</p:tagLst>
</file>

<file path=ppt/theme/theme1.xml><?xml version="1.0" encoding="utf-8"?>
<a:theme xmlns:a="http://schemas.openxmlformats.org/drawingml/2006/main" name="基本版式">
  <a:themeElements>
    <a:clrScheme name="自定义 4">
      <a:dk1>
        <a:sysClr val="windowText" lastClr="000000"/>
      </a:dk1>
      <a:lt1>
        <a:sysClr val="window" lastClr="FFFFFF"/>
      </a:lt1>
      <a:dk2>
        <a:srgbClr val="3D3D3D"/>
      </a:dk2>
      <a:lt2>
        <a:srgbClr val="999999"/>
      </a:lt2>
      <a:accent1>
        <a:srgbClr val="56A2EC"/>
      </a:accent1>
      <a:accent2>
        <a:srgbClr val="954F72"/>
      </a:accent2>
      <a:accent3>
        <a:srgbClr val="006EB2"/>
      </a:accent3>
      <a:accent4>
        <a:srgbClr val="330E42"/>
      </a:accent4>
      <a:accent5>
        <a:srgbClr val="CC6600"/>
      </a:accent5>
      <a:accent6>
        <a:srgbClr val="9A59B5"/>
      </a:accent6>
      <a:hlink>
        <a:srgbClr val="0563C1"/>
      </a:hlink>
      <a:folHlink>
        <a:srgbClr val="954F72"/>
      </a:folHlink>
    </a:clrScheme>
    <a:fontScheme name="3t3vql3o">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fontScheme name="3t3vql3o">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默认设计模板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4418</Words>
  <Application>WPS 演示</Application>
  <PresentationFormat>宽屏</PresentationFormat>
  <Paragraphs>321</Paragraphs>
  <Slides>19</Slides>
  <Notes>19</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19</vt:i4>
      </vt:variant>
    </vt:vector>
  </HeadingPairs>
  <TitlesOfParts>
    <vt:vector size="30" baseType="lpstr">
      <vt:lpstr>Arial</vt:lpstr>
      <vt:lpstr>宋体</vt:lpstr>
      <vt:lpstr>Wingdings</vt:lpstr>
      <vt:lpstr>黑体</vt:lpstr>
      <vt:lpstr>微软雅黑</vt:lpstr>
      <vt:lpstr>Impact</vt:lpstr>
      <vt:lpstr>等线</vt:lpstr>
      <vt:lpstr>Wingdings</vt:lpstr>
      <vt:lpstr>Arial Unicode MS</vt:lpstr>
      <vt:lpstr>基本版式</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张文怡</dc:creator>
  <cp:lastModifiedBy>yy</cp:lastModifiedBy>
  <cp:revision>218</cp:revision>
  <dcterms:created xsi:type="dcterms:W3CDTF">2021-10-25T08:08:00Z</dcterms:created>
  <dcterms:modified xsi:type="dcterms:W3CDTF">2024-04-25T07:19:09Z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2052-11.8.2.12085</vt:lpwstr>
  </property>
  <property fmtid="{D5CDD505-2E9C-101B-9397-08002B2CF9AE}" pid="3" name="ICV">
    <vt:lpwstr>3A421D6E08D94DD2B5C4625E1B866EB0_12</vt:lpwstr>
  </property>
</Properties>
</file>