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34"/>
  </p:handoutMasterIdLst>
  <p:sldIdLst>
    <p:sldId id="974" r:id="rId4"/>
    <p:sldId id="355" r:id="rId6"/>
    <p:sldId id="951" r:id="rId7"/>
    <p:sldId id="259" r:id="rId8"/>
    <p:sldId id="950" r:id="rId9"/>
    <p:sldId id="952" r:id="rId10"/>
    <p:sldId id="953" r:id="rId11"/>
    <p:sldId id="954" r:id="rId12"/>
    <p:sldId id="955" r:id="rId13"/>
    <p:sldId id="956" r:id="rId14"/>
    <p:sldId id="957" r:id="rId15"/>
    <p:sldId id="958" r:id="rId16"/>
    <p:sldId id="959" r:id="rId17"/>
    <p:sldId id="298" r:id="rId18"/>
    <p:sldId id="960" r:id="rId19"/>
    <p:sldId id="961" r:id="rId20"/>
    <p:sldId id="962" r:id="rId21"/>
    <p:sldId id="963" r:id="rId22"/>
    <p:sldId id="964" r:id="rId23"/>
    <p:sldId id="965" r:id="rId24"/>
    <p:sldId id="966" r:id="rId25"/>
    <p:sldId id="968" r:id="rId26"/>
    <p:sldId id="969" r:id="rId27"/>
    <p:sldId id="970" r:id="rId28"/>
    <p:sldId id="971" r:id="rId29"/>
    <p:sldId id="972" r:id="rId30"/>
    <p:sldId id="941" r:id="rId31"/>
    <p:sldId id="973" r:id="rId32"/>
    <p:sldId id="308" r:id="rId33"/>
  </p:sldIdLst>
  <p:sldSz cx="12192000" cy="6858000"/>
  <p:notesSz cx="10234295" cy="7103745"/>
  <p:custDataLst>
    <p:tags r:id="rId39"/>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autoAdjust="0"/>
  </p:normalViewPr>
  <p:slideViewPr>
    <p:cSldViewPr snapToGrid="0">
      <p:cViewPr varScale="1">
        <p:scale>
          <a:sx n="104" d="100"/>
          <a:sy n="104" d="100"/>
        </p:scale>
        <p:origin x="948" y="114"/>
      </p:cViewPr>
      <p:guideLst>
        <p:guide orient="horz" pos="2158"/>
        <p:guide pos="3840"/>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gs" Target="tags/tag6.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3AFAAC-06EB-4514-A7F1-BB4DB79F541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9D4ADC-B34E-464F-BD31-7A91A4EBF9D2}">
      <dgm:prSet/>
      <dgm:spPr/>
      <dgm:t>
        <a:bodyPr/>
        <a:lstStyle/>
        <a:p>
          <a:r>
            <a:rPr lang="en-US" dirty="0"/>
            <a:t>《</a:t>
          </a:r>
          <a:r>
            <a:rPr lang="zh-CN" dirty="0"/>
            <a:t>关于改革完善中央财政科研经费管理的若干意见</a:t>
          </a:r>
          <a:r>
            <a:rPr lang="en-US" dirty="0"/>
            <a:t>》  </a:t>
          </a:r>
        </a:p>
        <a:p>
          <a:r>
            <a:rPr lang="zh-CN" dirty="0"/>
            <a:t>（国办发</a:t>
          </a:r>
          <a:r>
            <a:rPr lang="en-US" dirty="0"/>
            <a:t>〔2021〕32</a:t>
          </a:r>
          <a:r>
            <a:rPr lang="zh-CN" dirty="0"/>
            <a:t>号）</a:t>
          </a:r>
          <a:r>
            <a:rPr lang="en-US" dirty="0"/>
            <a:t>2021.08.05</a:t>
          </a:r>
        </a:p>
      </dgm:t>
    </dgm:pt>
    <dgm:pt modelId="{A64FE249-D037-45BB-B630-51F83412EF68}" cxnId="{8B0FCA12-B3B6-4C0E-8BEF-1947A74498B4}" type="parTrans">
      <dgm:prSet/>
      <dgm:spPr/>
      <dgm:t>
        <a:bodyPr/>
        <a:lstStyle/>
        <a:p>
          <a:endParaRPr lang="en-US"/>
        </a:p>
      </dgm:t>
    </dgm:pt>
    <dgm:pt modelId="{F7762A7E-FC8F-4B0C-A83D-19CFF09FF224}" cxnId="{8B0FCA12-B3B6-4C0E-8BEF-1947A74498B4}" type="sibTrans">
      <dgm:prSet/>
      <dgm:spPr/>
      <dgm:t>
        <a:bodyPr/>
        <a:lstStyle/>
        <a:p>
          <a:endParaRPr lang="en-US"/>
        </a:p>
      </dgm:t>
    </dgm:pt>
    <dgm:pt modelId="{5F5CB765-92ED-4742-BCB1-F45E3E212333}">
      <dgm:prSet/>
      <dgm:spPr/>
      <dgm:t>
        <a:bodyPr/>
        <a:lstStyle/>
        <a:p>
          <a:r>
            <a:rPr lang="zh-CN" altLang="en-US" dirty="0"/>
            <a:t>国家重点研发计划重点专项项目预算编报指南</a:t>
          </a:r>
          <a:endParaRPr lang="en-US" altLang="zh-CN" dirty="0"/>
        </a:p>
        <a:p>
          <a:r>
            <a:rPr lang="zh-CN" altLang="en-US" dirty="0"/>
            <a:t>（国科发资</a:t>
          </a:r>
          <a:r>
            <a:rPr lang="en-US" altLang="zh-CN" dirty="0"/>
            <a:t>〔2017〕261</a:t>
          </a:r>
          <a:r>
            <a:rPr lang="zh-CN" altLang="en-US" dirty="0"/>
            <a:t>号）</a:t>
          </a:r>
        </a:p>
      </dgm:t>
    </dgm:pt>
    <dgm:pt modelId="{486B1731-044E-4974-B360-5B1D4650A38B}" cxnId="{81DC0776-55AE-402A-9A36-F70B3B94C49A}" type="parTrans">
      <dgm:prSet/>
      <dgm:spPr/>
      <dgm:t>
        <a:bodyPr/>
        <a:lstStyle/>
        <a:p>
          <a:endParaRPr lang="en-US"/>
        </a:p>
      </dgm:t>
    </dgm:pt>
    <dgm:pt modelId="{86B6ABD4-2615-45AA-BA2E-DD249DE0D375}" cxnId="{81DC0776-55AE-402A-9A36-F70B3B94C49A}" type="sibTrans">
      <dgm:prSet/>
      <dgm:spPr/>
      <dgm:t>
        <a:bodyPr/>
        <a:lstStyle/>
        <a:p>
          <a:endParaRPr lang="en-US"/>
        </a:p>
      </dgm:t>
    </dgm:pt>
    <dgm:pt modelId="{B72DCE5C-D241-4160-9853-26FB5856EC55}">
      <dgm:prSet/>
      <dgm:spPr/>
      <dgm:t>
        <a:bodyPr/>
        <a:lstStyle/>
        <a:p>
          <a:r>
            <a:rPr lang="zh-CN" dirty="0"/>
            <a:t>《国家重点研发计划资金管理办法》（修订）</a:t>
          </a:r>
          <a:endParaRPr lang="en-US" altLang="zh-CN" dirty="0"/>
        </a:p>
        <a:p>
          <a:r>
            <a:rPr lang="zh-CN" dirty="0"/>
            <a:t>（财教</a:t>
          </a:r>
          <a:r>
            <a:rPr lang="en-US" dirty="0"/>
            <a:t>〔2021〕178</a:t>
          </a:r>
          <a:r>
            <a:rPr lang="zh-CN" dirty="0"/>
            <a:t>号）</a:t>
          </a:r>
          <a:r>
            <a:rPr lang="en-US" dirty="0"/>
            <a:t>2021.09.29</a:t>
          </a:r>
        </a:p>
      </dgm:t>
    </dgm:pt>
    <dgm:pt modelId="{70123E4A-B694-4316-8E35-2113E612967F}" cxnId="{FD824A4D-E9D6-4867-A677-69D05F6759F2}" type="parTrans">
      <dgm:prSet/>
      <dgm:spPr/>
      <dgm:t>
        <a:bodyPr/>
        <a:lstStyle/>
        <a:p>
          <a:endParaRPr lang="en-US"/>
        </a:p>
      </dgm:t>
    </dgm:pt>
    <dgm:pt modelId="{81E71616-593E-4842-98FE-446E907C2AF6}" cxnId="{FD824A4D-E9D6-4867-A677-69D05F6759F2}" type="sibTrans">
      <dgm:prSet/>
      <dgm:spPr/>
      <dgm:t>
        <a:bodyPr/>
        <a:lstStyle/>
        <a:p>
          <a:endParaRPr lang="en-US"/>
        </a:p>
      </dgm:t>
    </dgm:pt>
    <dgm:pt modelId="{FC400391-D38E-42C4-A68E-5128D3DF6A45}" type="pres">
      <dgm:prSet presAssocID="{CE3AFAAC-06EB-4514-A7F1-BB4DB79F5418}" presName="hierChild1" presStyleCnt="0">
        <dgm:presLayoutVars>
          <dgm:chPref val="1"/>
          <dgm:dir/>
          <dgm:animOne val="branch"/>
          <dgm:animLvl val="lvl"/>
          <dgm:resizeHandles/>
        </dgm:presLayoutVars>
      </dgm:prSet>
      <dgm:spPr/>
    </dgm:pt>
    <dgm:pt modelId="{32087019-400F-46B0-8C6C-67F9A2EB3BD1}" type="pres">
      <dgm:prSet presAssocID="{1A9D4ADC-B34E-464F-BD31-7A91A4EBF9D2}" presName="hierRoot1" presStyleCnt="0"/>
      <dgm:spPr/>
    </dgm:pt>
    <dgm:pt modelId="{08A7B61B-CDB7-49AF-9A92-218B2D3410A5}" type="pres">
      <dgm:prSet presAssocID="{1A9D4ADC-B34E-464F-BD31-7A91A4EBF9D2}" presName="composite" presStyleCnt="0"/>
      <dgm:spPr/>
    </dgm:pt>
    <dgm:pt modelId="{F646CA2C-3C5C-4CEF-8AAC-9880F77F1F55}" type="pres">
      <dgm:prSet presAssocID="{1A9D4ADC-B34E-464F-BD31-7A91A4EBF9D2}" presName="background" presStyleLbl="node0" presStyleIdx="0" presStyleCnt="3"/>
      <dgm:spPr/>
    </dgm:pt>
    <dgm:pt modelId="{233AEC2E-DAB1-408C-BE4E-67E4A0D48178}" type="pres">
      <dgm:prSet presAssocID="{1A9D4ADC-B34E-464F-BD31-7A91A4EBF9D2}" presName="text" presStyleLbl="fgAcc0" presStyleIdx="0" presStyleCnt="3" custLinFactX="21624" custLinFactNeighborX="100000" custLinFactNeighborY="23981">
        <dgm:presLayoutVars>
          <dgm:chPref val="3"/>
        </dgm:presLayoutVars>
      </dgm:prSet>
      <dgm:spPr/>
    </dgm:pt>
    <dgm:pt modelId="{6A5E33B0-206A-467C-8FAE-5DB9F6447386}" type="pres">
      <dgm:prSet presAssocID="{1A9D4ADC-B34E-464F-BD31-7A91A4EBF9D2}" presName="hierChild2" presStyleCnt="0"/>
      <dgm:spPr/>
    </dgm:pt>
    <dgm:pt modelId="{B57555EB-F017-42F9-9CBC-204B8639CD7F}" type="pres">
      <dgm:prSet presAssocID="{5F5CB765-92ED-4742-BCB1-F45E3E212333}" presName="hierRoot1" presStyleCnt="0"/>
      <dgm:spPr/>
    </dgm:pt>
    <dgm:pt modelId="{267286FD-29CD-4C9B-B5B9-152B63ACC146}" type="pres">
      <dgm:prSet presAssocID="{5F5CB765-92ED-4742-BCB1-F45E3E212333}" presName="composite" presStyleCnt="0"/>
      <dgm:spPr/>
    </dgm:pt>
    <dgm:pt modelId="{9044CC52-8855-44B0-BEC4-9583A3508B87}" type="pres">
      <dgm:prSet presAssocID="{5F5CB765-92ED-4742-BCB1-F45E3E212333}" presName="background" presStyleLbl="node0" presStyleIdx="1" presStyleCnt="3"/>
      <dgm:spPr/>
    </dgm:pt>
    <dgm:pt modelId="{3DB3DD15-9A9B-4A26-BA40-AEE31AF9CFC7}" type="pres">
      <dgm:prSet presAssocID="{5F5CB765-92ED-4742-BCB1-F45E3E212333}" presName="text" presStyleLbl="fgAcc0" presStyleIdx="1" presStyleCnt="3" custLinFactX="-25942" custLinFactNeighborX="-100000" custLinFactNeighborY="5884">
        <dgm:presLayoutVars>
          <dgm:chPref val="3"/>
        </dgm:presLayoutVars>
      </dgm:prSet>
      <dgm:spPr/>
    </dgm:pt>
    <dgm:pt modelId="{9F94C043-E925-4DA0-99BC-8ED54A8CFB73}" type="pres">
      <dgm:prSet presAssocID="{5F5CB765-92ED-4742-BCB1-F45E3E212333}" presName="hierChild2" presStyleCnt="0"/>
      <dgm:spPr/>
    </dgm:pt>
    <dgm:pt modelId="{66B5938B-4640-4453-9B9E-4F48E0E79B6D}" type="pres">
      <dgm:prSet presAssocID="{B72DCE5C-D241-4160-9853-26FB5856EC55}" presName="hierRoot1" presStyleCnt="0"/>
      <dgm:spPr/>
    </dgm:pt>
    <dgm:pt modelId="{D4D67822-1CB5-4DF5-8B6F-77AE9D4EEDD2}" type="pres">
      <dgm:prSet presAssocID="{B72DCE5C-D241-4160-9853-26FB5856EC55}" presName="composite" presStyleCnt="0"/>
      <dgm:spPr/>
    </dgm:pt>
    <dgm:pt modelId="{46E860EC-3978-47EE-A926-077888D8967E}" type="pres">
      <dgm:prSet presAssocID="{B72DCE5C-D241-4160-9853-26FB5856EC55}" presName="background" presStyleLbl="node0" presStyleIdx="2" presStyleCnt="3"/>
      <dgm:spPr/>
    </dgm:pt>
    <dgm:pt modelId="{8D945E9E-4475-4FB5-8E9E-97A58F8306F6}" type="pres">
      <dgm:prSet presAssocID="{B72DCE5C-D241-4160-9853-26FB5856EC55}" presName="text" presStyleLbl="fgAcc0" presStyleIdx="2" presStyleCnt="3">
        <dgm:presLayoutVars>
          <dgm:chPref val="3"/>
        </dgm:presLayoutVars>
      </dgm:prSet>
      <dgm:spPr/>
    </dgm:pt>
    <dgm:pt modelId="{E171502D-D1B3-4616-8024-A6D5F52A9AAB}" type="pres">
      <dgm:prSet presAssocID="{B72DCE5C-D241-4160-9853-26FB5856EC55}" presName="hierChild2" presStyleCnt="0"/>
      <dgm:spPr/>
    </dgm:pt>
  </dgm:ptLst>
  <dgm:cxnLst>
    <dgm:cxn modelId="{4B4E4B03-79AF-41FE-B943-6DA65A8623D0}" type="presOf" srcId="{B72DCE5C-D241-4160-9853-26FB5856EC55}" destId="{8D945E9E-4475-4FB5-8E9E-97A58F8306F6}" srcOrd="0" destOrd="0" presId="urn:microsoft.com/office/officeart/2005/8/layout/hierarchy1"/>
    <dgm:cxn modelId="{7FD8330F-A48A-4599-AF9A-B526037DA5FC}" type="presOf" srcId="{5F5CB765-92ED-4742-BCB1-F45E3E212333}" destId="{3DB3DD15-9A9B-4A26-BA40-AEE31AF9CFC7}" srcOrd="0" destOrd="0" presId="urn:microsoft.com/office/officeart/2005/8/layout/hierarchy1"/>
    <dgm:cxn modelId="{8B0FCA12-B3B6-4C0E-8BEF-1947A74498B4}" srcId="{CE3AFAAC-06EB-4514-A7F1-BB4DB79F5418}" destId="{1A9D4ADC-B34E-464F-BD31-7A91A4EBF9D2}" srcOrd="0" destOrd="0" parTransId="{A64FE249-D037-45BB-B630-51F83412EF68}" sibTransId="{F7762A7E-FC8F-4B0C-A83D-19CFF09FF224}"/>
    <dgm:cxn modelId="{95D4E326-0E52-4158-B526-F171285F584A}" type="presOf" srcId="{1A9D4ADC-B34E-464F-BD31-7A91A4EBF9D2}" destId="{233AEC2E-DAB1-408C-BE4E-67E4A0D48178}" srcOrd="0" destOrd="0" presId="urn:microsoft.com/office/officeart/2005/8/layout/hierarchy1"/>
    <dgm:cxn modelId="{FD824A4D-E9D6-4867-A677-69D05F6759F2}" srcId="{CE3AFAAC-06EB-4514-A7F1-BB4DB79F5418}" destId="{B72DCE5C-D241-4160-9853-26FB5856EC55}" srcOrd="2" destOrd="0" parTransId="{70123E4A-B694-4316-8E35-2113E612967F}" sibTransId="{81E71616-593E-4842-98FE-446E907C2AF6}"/>
    <dgm:cxn modelId="{81DC0776-55AE-402A-9A36-F70B3B94C49A}" srcId="{CE3AFAAC-06EB-4514-A7F1-BB4DB79F5418}" destId="{5F5CB765-92ED-4742-BCB1-F45E3E212333}" srcOrd="1" destOrd="0" parTransId="{486B1731-044E-4974-B360-5B1D4650A38B}" sibTransId="{86B6ABD4-2615-45AA-BA2E-DD249DE0D375}"/>
    <dgm:cxn modelId="{8A6A2AE6-A6BA-4812-8A8B-2A1C9CE2EBFE}" type="presOf" srcId="{CE3AFAAC-06EB-4514-A7F1-BB4DB79F5418}" destId="{FC400391-D38E-42C4-A68E-5128D3DF6A45}" srcOrd="0" destOrd="0" presId="urn:microsoft.com/office/officeart/2005/8/layout/hierarchy1"/>
    <dgm:cxn modelId="{ED59721C-E47A-4FB6-A791-B357609DB427}" type="presParOf" srcId="{FC400391-D38E-42C4-A68E-5128D3DF6A45}" destId="{32087019-400F-46B0-8C6C-67F9A2EB3BD1}" srcOrd="0" destOrd="0" presId="urn:microsoft.com/office/officeart/2005/8/layout/hierarchy1"/>
    <dgm:cxn modelId="{85DA4C52-AC7B-4700-BD97-60633BF57DE7}" type="presParOf" srcId="{32087019-400F-46B0-8C6C-67F9A2EB3BD1}" destId="{08A7B61B-CDB7-49AF-9A92-218B2D3410A5}" srcOrd="0" destOrd="0" presId="urn:microsoft.com/office/officeart/2005/8/layout/hierarchy1"/>
    <dgm:cxn modelId="{A53F99EF-CDDF-4366-907E-662C83248AB5}" type="presParOf" srcId="{08A7B61B-CDB7-49AF-9A92-218B2D3410A5}" destId="{F646CA2C-3C5C-4CEF-8AAC-9880F77F1F55}" srcOrd="0" destOrd="0" presId="urn:microsoft.com/office/officeart/2005/8/layout/hierarchy1"/>
    <dgm:cxn modelId="{07B8CBFF-2C1B-4F1A-8429-03B350624024}" type="presParOf" srcId="{08A7B61B-CDB7-49AF-9A92-218B2D3410A5}" destId="{233AEC2E-DAB1-408C-BE4E-67E4A0D48178}" srcOrd="1" destOrd="0" presId="urn:microsoft.com/office/officeart/2005/8/layout/hierarchy1"/>
    <dgm:cxn modelId="{70D489E8-1D20-48DC-B5ED-7D593616AD1F}" type="presParOf" srcId="{32087019-400F-46B0-8C6C-67F9A2EB3BD1}" destId="{6A5E33B0-206A-467C-8FAE-5DB9F6447386}" srcOrd="1" destOrd="0" presId="urn:microsoft.com/office/officeart/2005/8/layout/hierarchy1"/>
    <dgm:cxn modelId="{7ABE5912-54C1-423C-8760-02A668DF2BD3}" type="presParOf" srcId="{FC400391-D38E-42C4-A68E-5128D3DF6A45}" destId="{B57555EB-F017-42F9-9CBC-204B8639CD7F}" srcOrd="1" destOrd="0" presId="urn:microsoft.com/office/officeart/2005/8/layout/hierarchy1"/>
    <dgm:cxn modelId="{A01BAAF4-9CC8-4EC0-B1A6-51A4311BEBC8}" type="presParOf" srcId="{B57555EB-F017-42F9-9CBC-204B8639CD7F}" destId="{267286FD-29CD-4C9B-B5B9-152B63ACC146}" srcOrd="0" destOrd="0" presId="urn:microsoft.com/office/officeart/2005/8/layout/hierarchy1"/>
    <dgm:cxn modelId="{E5C260F7-B91B-4E38-9D40-99D45A06B501}" type="presParOf" srcId="{267286FD-29CD-4C9B-B5B9-152B63ACC146}" destId="{9044CC52-8855-44B0-BEC4-9583A3508B87}" srcOrd="0" destOrd="0" presId="urn:microsoft.com/office/officeart/2005/8/layout/hierarchy1"/>
    <dgm:cxn modelId="{9C47E381-4230-4B38-ACE7-6643BB023E76}" type="presParOf" srcId="{267286FD-29CD-4C9B-B5B9-152B63ACC146}" destId="{3DB3DD15-9A9B-4A26-BA40-AEE31AF9CFC7}" srcOrd="1" destOrd="0" presId="urn:microsoft.com/office/officeart/2005/8/layout/hierarchy1"/>
    <dgm:cxn modelId="{4C908F66-0F9B-4553-A417-F07BAC073F88}" type="presParOf" srcId="{B57555EB-F017-42F9-9CBC-204B8639CD7F}" destId="{9F94C043-E925-4DA0-99BC-8ED54A8CFB73}" srcOrd="1" destOrd="0" presId="urn:microsoft.com/office/officeart/2005/8/layout/hierarchy1"/>
    <dgm:cxn modelId="{01896B80-AFAD-4C69-A2F9-5639605E99AD}" type="presParOf" srcId="{FC400391-D38E-42C4-A68E-5128D3DF6A45}" destId="{66B5938B-4640-4453-9B9E-4F48E0E79B6D}" srcOrd="2" destOrd="0" presId="urn:microsoft.com/office/officeart/2005/8/layout/hierarchy1"/>
    <dgm:cxn modelId="{26DA97D0-907D-4166-AF3B-1B487726A94B}" type="presParOf" srcId="{66B5938B-4640-4453-9B9E-4F48E0E79B6D}" destId="{D4D67822-1CB5-4DF5-8B6F-77AE9D4EEDD2}" srcOrd="0" destOrd="0" presId="urn:microsoft.com/office/officeart/2005/8/layout/hierarchy1"/>
    <dgm:cxn modelId="{4D86790D-A4D0-43CD-8BE6-962FE2EB103E}" type="presParOf" srcId="{D4D67822-1CB5-4DF5-8B6F-77AE9D4EEDD2}" destId="{46E860EC-3978-47EE-A926-077888D8967E}" srcOrd="0" destOrd="0" presId="urn:microsoft.com/office/officeart/2005/8/layout/hierarchy1"/>
    <dgm:cxn modelId="{FA2CFCFE-E319-4B3A-B4F8-B5D9BA49C617}" type="presParOf" srcId="{D4D67822-1CB5-4DF5-8B6F-77AE9D4EEDD2}" destId="{8D945E9E-4475-4FB5-8E9E-97A58F8306F6}" srcOrd="1" destOrd="0" presId="urn:microsoft.com/office/officeart/2005/8/layout/hierarchy1"/>
    <dgm:cxn modelId="{F2A2DA52-FBFE-41E1-8C68-7F49B8BE3A9A}" type="presParOf" srcId="{66B5938B-4640-4453-9B9E-4F48E0E79B6D}" destId="{E171502D-D1B3-4616-8024-A6D5F52A9AAB}"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C188F-D81E-473F-B970-43E5C2B964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44E6CB-9EA1-4C4D-AEA5-48F0EF7AA0AD}">
      <dgm:prSet custT="1"/>
      <dgm:spPr/>
      <dgm:t>
        <a:bodyPr/>
        <a:lstStyle/>
        <a:p>
          <a:pPr algn="l">
            <a:lnSpc>
              <a:spcPct val="150000"/>
            </a:lnSpc>
          </a:pPr>
          <a:r>
            <a:rPr lang="zh-CN" sz="2000" kern="1200" dirty="0">
              <a:solidFill>
                <a:prstClr val="black">
                  <a:hueOff val="0"/>
                  <a:satOff val="0"/>
                  <a:lumOff val="0"/>
                  <a:alphaOff val="0"/>
                </a:prstClr>
              </a:solidFill>
              <a:latin typeface="方正粗黑宋简体" panose="02000000000000000000" pitchFamily="2" charset="-122"/>
              <a:ea typeface="方正粗黑宋简体" panose="02000000000000000000" pitchFamily="2" charset="-122"/>
              <a:cs typeface="+mn-cs"/>
            </a:rPr>
            <a:t>一</a:t>
          </a:r>
          <a:r>
            <a:rPr lang="zh-CN" altLang="en-US" sz="2000" b="1" kern="1200" dirty="0">
              <a:solidFill>
                <a:prstClr val="black">
                  <a:hueOff val="0"/>
                  <a:satOff val="0"/>
                  <a:lumOff val="0"/>
                  <a:alphaOff val="0"/>
                </a:prstClr>
              </a:solidFill>
              <a:latin typeface="方正粗黑宋简体" panose="02000000000000000000" pitchFamily="2" charset="-122"/>
              <a:ea typeface="方正粗黑宋简体" panose="02000000000000000000" pitchFamily="2" charset="-122"/>
              <a:cs typeface="+mn-cs"/>
            </a:rPr>
            <a:t>、</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明确直接人力资源成本费是在项目实施过程中发生的参与项目研究的科研人员、科研辅助人员的</a:t>
          </a:r>
          <a:r>
            <a:rPr lang="zh-CN" sz="2000" b="1" kern="1200" dirty="0">
              <a:solidFill>
                <a:srgbClr val="FF0000"/>
              </a:solidFill>
              <a:latin typeface="方正粗黑宋简体" panose="02000000000000000000" pitchFamily="2" charset="-122"/>
              <a:ea typeface="方正粗黑宋简体" panose="02000000000000000000" pitchFamily="2" charset="-122"/>
              <a:cs typeface="+mn-cs"/>
            </a:rPr>
            <a:t>工资性支出</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或</a:t>
          </a:r>
          <a:r>
            <a:rPr lang="zh-CN" sz="2000" b="1" kern="1200" dirty="0">
              <a:solidFill>
                <a:srgbClr val="FF0000"/>
              </a:solidFill>
              <a:latin typeface="方正粗黑宋简体" panose="02000000000000000000" pitchFamily="2" charset="-122"/>
              <a:ea typeface="方正粗黑宋简体" panose="02000000000000000000" pitchFamily="2" charset="-122"/>
              <a:cs typeface="+mn-cs"/>
            </a:rPr>
            <a:t>劳务支出</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，以及支付给临时聘请的</a:t>
          </a:r>
          <a:r>
            <a:rPr lang="zh-CN" sz="2000" b="1" kern="1200" dirty="0">
              <a:solidFill>
                <a:srgbClr val="FF0000"/>
              </a:solidFill>
              <a:latin typeface="方正粗黑宋简体" panose="02000000000000000000" pitchFamily="2" charset="-122"/>
              <a:ea typeface="方正粗黑宋简体" panose="02000000000000000000" pitchFamily="2" charset="-122"/>
              <a:cs typeface="+mn-cs"/>
            </a:rPr>
            <a:t>专家个人</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的咨询费用等</a:t>
          </a:r>
          <a:r>
            <a:rPr lang="zh-CN" sz="1800" b="1" kern="1200" dirty="0">
              <a:solidFill>
                <a:prstClr val="black">
                  <a:hueOff val="0"/>
                  <a:satOff val="0"/>
                  <a:lumOff val="0"/>
                  <a:alphaOff val="0"/>
                </a:prstClr>
              </a:solidFill>
              <a:latin typeface="Calibri" panose="020F0502020204030204"/>
              <a:ea typeface="宋体" panose="02010600030101010101" pitchFamily="2" charset="-122"/>
              <a:cs typeface="+mn-cs"/>
            </a:rPr>
            <a:t>。</a:t>
          </a:r>
          <a:endParaRPr lang="en-US" sz="1800" b="1" kern="1200" dirty="0">
            <a:solidFill>
              <a:prstClr val="black">
                <a:hueOff val="0"/>
                <a:satOff val="0"/>
                <a:lumOff val="0"/>
                <a:alphaOff val="0"/>
              </a:prstClr>
            </a:solidFill>
            <a:latin typeface="Calibri" panose="020F0502020204030204"/>
            <a:ea typeface="宋体" panose="02010600030101010101" pitchFamily="2" charset="-122"/>
            <a:cs typeface="+mn-cs"/>
          </a:endParaRPr>
        </a:p>
      </dgm:t>
    </dgm:pt>
    <dgm:pt modelId="{3B258534-2758-4B21-B7ED-749643FB51E7}" cxnId="{1728EF6B-DDD3-4637-BE21-8AEE689027B2}" type="parTrans">
      <dgm:prSet/>
      <dgm:spPr/>
      <dgm:t>
        <a:bodyPr/>
        <a:lstStyle/>
        <a:p>
          <a:endParaRPr lang="en-US"/>
        </a:p>
      </dgm:t>
    </dgm:pt>
    <dgm:pt modelId="{34AB1419-FE12-499A-8800-A61F2736E7C0}" cxnId="{1728EF6B-DDD3-4637-BE21-8AEE689027B2}" type="sibTrans">
      <dgm:prSet/>
      <dgm:spPr/>
      <dgm:t>
        <a:bodyPr/>
        <a:lstStyle/>
        <a:p>
          <a:endParaRPr lang="en-US"/>
        </a:p>
      </dgm:t>
    </dgm:pt>
    <dgm:pt modelId="{6E69FBDC-1437-4185-AA26-068C07301448}">
      <dgm:prSet custT="1"/>
      <dgm:spPr/>
      <dgm:t>
        <a:bodyPr/>
        <a:lstStyle/>
        <a:p>
          <a:pPr algn="l">
            <a:lnSpc>
              <a:spcPct val="150000"/>
            </a:lnSpc>
          </a:pPr>
          <a:r>
            <a:rPr lang="zh-CN" sz="2000" b="1" dirty="0">
              <a:latin typeface="+mj-ea"/>
              <a:ea typeface="+mj-ea"/>
            </a:rPr>
            <a:t>二</a:t>
          </a:r>
          <a:r>
            <a:rPr lang="zh-CN" altLang="en-US" sz="2000" b="1" dirty="0">
              <a:latin typeface="+mj-ea"/>
              <a:ea typeface="+mj-ea"/>
            </a:rPr>
            <a:t>、</a:t>
          </a:r>
          <a:r>
            <a:rPr lang="zh-CN" sz="2000" dirty="0">
              <a:latin typeface="+mj-ea"/>
              <a:ea typeface="+mj-ea"/>
            </a:rPr>
            <a:t>提高间接经费比例，一般按照不超过项目直接费用扣除设备费后的</a:t>
          </a:r>
          <a:r>
            <a:rPr lang="en-US" sz="2000" b="1" dirty="0">
              <a:solidFill>
                <a:srgbClr val="FF0000"/>
              </a:solidFill>
              <a:latin typeface="+mj-ea"/>
              <a:ea typeface="+mj-ea"/>
            </a:rPr>
            <a:t>30%</a:t>
          </a:r>
          <a:r>
            <a:rPr lang="zh-CN" sz="2000" dirty="0">
              <a:latin typeface="+mj-ea"/>
              <a:ea typeface="+mj-ea"/>
            </a:rPr>
            <a:t>核定，数学等纯理论基础研究项目不超过</a:t>
          </a:r>
          <a:r>
            <a:rPr lang="en-US" sz="2000" b="1" dirty="0">
              <a:solidFill>
                <a:srgbClr val="FF0000"/>
              </a:solidFill>
              <a:latin typeface="+mj-ea"/>
              <a:ea typeface="+mj-ea"/>
            </a:rPr>
            <a:t>60%</a:t>
          </a:r>
          <a:r>
            <a:rPr lang="zh-CN" sz="2000" dirty="0">
              <a:latin typeface="+mj-ea"/>
              <a:ea typeface="+mj-ea"/>
            </a:rPr>
            <a:t>核定。</a:t>
          </a:r>
          <a:endParaRPr lang="en-US" sz="2000" dirty="0">
            <a:latin typeface="+mj-ea"/>
            <a:ea typeface="+mj-ea"/>
          </a:endParaRPr>
        </a:p>
      </dgm:t>
    </dgm:pt>
    <dgm:pt modelId="{EADE6E77-05DD-4966-82BB-8794005480AE}" cxnId="{69F4BB22-9FE9-400F-94FF-61F4AC80A682}" type="parTrans">
      <dgm:prSet/>
      <dgm:spPr/>
      <dgm:t>
        <a:bodyPr/>
        <a:lstStyle/>
        <a:p>
          <a:endParaRPr lang="en-US"/>
        </a:p>
      </dgm:t>
    </dgm:pt>
    <dgm:pt modelId="{C0A79D26-CAF0-4D37-BD3C-E27A7315259E}" cxnId="{69F4BB22-9FE9-400F-94FF-61F4AC80A682}" type="sibTrans">
      <dgm:prSet/>
      <dgm:spPr/>
      <dgm:t>
        <a:bodyPr/>
        <a:lstStyle/>
        <a:p>
          <a:endParaRPr lang="en-US"/>
        </a:p>
      </dgm:t>
    </dgm:pt>
    <dgm:pt modelId="{DC49E3E1-DB42-4EB3-BFFE-D8A406E353D7}" type="pres">
      <dgm:prSet presAssocID="{FC5C188F-D81E-473F-B970-43E5C2B96435}" presName="vert0" presStyleCnt="0">
        <dgm:presLayoutVars>
          <dgm:dir/>
          <dgm:animOne val="branch"/>
          <dgm:animLvl val="lvl"/>
        </dgm:presLayoutVars>
      </dgm:prSet>
      <dgm:spPr/>
    </dgm:pt>
    <dgm:pt modelId="{B8928E03-31AE-456F-9A94-F51314A92585}" type="pres">
      <dgm:prSet presAssocID="{6A44E6CB-9EA1-4C4D-AEA5-48F0EF7AA0AD}" presName="thickLine" presStyleLbl="alignNode1" presStyleIdx="0" presStyleCnt="2"/>
      <dgm:spPr/>
    </dgm:pt>
    <dgm:pt modelId="{C193F392-5F5C-47E8-B484-82D12D0C029D}" type="pres">
      <dgm:prSet presAssocID="{6A44E6CB-9EA1-4C4D-AEA5-48F0EF7AA0AD}" presName="horz1" presStyleCnt="0"/>
      <dgm:spPr/>
    </dgm:pt>
    <dgm:pt modelId="{59B32AD2-4EBF-4E5A-816D-375AB4B821B7}" type="pres">
      <dgm:prSet presAssocID="{6A44E6CB-9EA1-4C4D-AEA5-48F0EF7AA0AD}" presName="tx1" presStyleLbl="revTx" presStyleIdx="0" presStyleCnt="2"/>
      <dgm:spPr/>
    </dgm:pt>
    <dgm:pt modelId="{644FDDD6-9A78-4FD2-AB98-9659CE7583C6}" type="pres">
      <dgm:prSet presAssocID="{6A44E6CB-9EA1-4C4D-AEA5-48F0EF7AA0AD}" presName="vert1" presStyleCnt="0"/>
      <dgm:spPr/>
    </dgm:pt>
    <dgm:pt modelId="{26AF55B5-8136-4D4A-A0FA-39189BCD9170}" type="pres">
      <dgm:prSet presAssocID="{6E69FBDC-1437-4185-AA26-068C07301448}" presName="thickLine" presStyleLbl="alignNode1" presStyleIdx="1" presStyleCnt="2"/>
      <dgm:spPr/>
    </dgm:pt>
    <dgm:pt modelId="{A20EF729-DFEC-4792-B67E-B5EDDE3DCEEF}" type="pres">
      <dgm:prSet presAssocID="{6E69FBDC-1437-4185-AA26-068C07301448}" presName="horz1" presStyleCnt="0"/>
      <dgm:spPr/>
    </dgm:pt>
    <dgm:pt modelId="{07B8A46D-3CBC-4150-9808-375F80CE4F48}" type="pres">
      <dgm:prSet presAssocID="{6E69FBDC-1437-4185-AA26-068C07301448}" presName="tx1" presStyleLbl="revTx" presStyleIdx="1" presStyleCnt="2"/>
      <dgm:spPr/>
    </dgm:pt>
    <dgm:pt modelId="{A81E3157-DC6E-46F4-948A-1F9E3F93ABAC}" type="pres">
      <dgm:prSet presAssocID="{6E69FBDC-1437-4185-AA26-068C07301448}" presName="vert1" presStyleCnt="0"/>
      <dgm:spPr/>
    </dgm:pt>
  </dgm:ptLst>
  <dgm:cxnLst>
    <dgm:cxn modelId="{69F4BB22-9FE9-400F-94FF-61F4AC80A682}" srcId="{FC5C188F-D81E-473F-B970-43E5C2B96435}" destId="{6E69FBDC-1437-4185-AA26-068C07301448}" srcOrd="1" destOrd="0" parTransId="{EADE6E77-05DD-4966-82BB-8794005480AE}" sibTransId="{C0A79D26-CAF0-4D37-BD3C-E27A7315259E}"/>
    <dgm:cxn modelId="{0CAC0D2C-94FA-4A56-9C24-C6F07A6858C1}" type="presOf" srcId="{FC5C188F-D81E-473F-B970-43E5C2B96435}" destId="{DC49E3E1-DB42-4EB3-BFFE-D8A406E353D7}" srcOrd="0" destOrd="0" presId="urn:microsoft.com/office/officeart/2008/layout/LinedList"/>
    <dgm:cxn modelId="{1728EF6B-DDD3-4637-BE21-8AEE689027B2}" srcId="{FC5C188F-D81E-473F-B970-43E5C2B96435}" destId="{6A44E6CB-9EA1-4C4D-AEA5-48F0EF7AA0AD}" srcOrd="0" destOrd="0" parTransId="{3B258534-2758-4B21-B7ED-749643FB51E7}" sibTransId="{34AB1419-FE12-499A-8800-A61F2736E7C0}"/>
    <dgm:cxn modelId="{B103B77C-15F4-4659-B410-6EE7EF3971E4}" type="presOf" srcId="{6E69FBDC-1437-4185-AA26-068C07301448}" destId="{07B8A46D-3CBC-4150-9808-375F80CE4F48}" srcOrd="0" destOrd="0" presId="urn:microsoft.com/office/officeart/2008/layout/LinedList"/>
    <dgm:cxn modelId="{C8C7647E-0C2D-453C-920D-B3619F2EB9C2}" type="presOf" srcId="{6A44E6CB-9EA1-4C4D-AEA5-48F0EF7AA0AD}" destId="{59B32AD2-4EBF-4E5A-816D-375AB4B821B7}" srcOrd="0" destOrd="0" presId="urn:microsoft.com/office/officeart/2008/layout/LinedList"/>
    <dgm:cxn modelId="{B786E464-64E2-4E6A-94AB-C72791FDE471}" type="presParOf" srcId="{DC49E3E1-DB42-4EB3-BFFE-D8A406E353D7}" destId="{B8928E03-31AE-456F-9A94-F51314A92585}" srcOrd="0" destOrd="0" presId="urn:microsoft.com/office/officeart/2008/layout/LinedList"/>
    <dgm:cxn modelId="{0C95434D-6AA7-47BD-9F3E-368095AEAE9F}" type="presParOf" srcId="{DC49E3E1-DB42-4EB3-BFFE-D8A406E353D7}" destId="{C193F392-5F5C-47E8-B484-82D12D0C029D}" srcOrd="1" destOrd="0" presId="urn:microsoft.com/office/officeart/2008/layout/LinedList"/>
    <dgm:cxn modelId="{E7FC06FB-881D-46BF-B1B5-7B2D228E6043}" type="presParOf" srcId="{C193F392-5F5C-47E8-B484-82D12D0C029D}" destId="{59B32AD2-4EBF-4E5A-816D-375AB4B821B7}" srcOrd="0" destOrd="0" presId="urn:microsoft.com/office/officeart/2008/layout/LinedList"/>
    <dgm:cxn modelId="{1FBA8FF3-9760-495B-A848-B02C82292CEF}" type="presParOf" srcId="{C193F392-5F5C-47E8-B484-82D12D0C029D}" destId="{644FDDD6-9A78-4FD2-AB98-9659CE7583C6}" srcOrd="1" destOrd="0" presId="urn:microsoft.com/office/officeart/2008/layout/LinedList"/>
    <dgm:cxn modelId="{83336C2B-61F6-4018-8177-5E7B0428AE01}" type="presParOf" srcId="{DC49E3E1-DB42-4EB3-BFFE-D8A406E353D7}" destId="{26AF55B5-8136-4D4A-A0FA-39189BCD9170}" srcOrd="2" destOrd="0" presId="urn:microsoft.com/office/officeart/2008/layout/LinedList"/>
    <dgm:cxn modelId="{3F95841C-AFC1-4EA8-B0B4-FC716AB9E8AD}" type="presParOf" srcId="{DC49E3E1-DB42-4EB3-BFFE-D8A406E353D7}" destId="{A20EF729-DFEC-4792-B67E-B5EDDE3DCEEF}" srcOrd="3" destOrd="0" presId="urn:microsoft.com/office/officeart/2008/layout/LinedList"/>
    <dgm:cxn modelId="{1EE24AE1-E062-448C-99E3-92625FDD7E64}" type="presParOf" srcId="{A20EF729-DFEC-4792-B67E-B5EDDE3DCEEF}" destId="{07B8A46D-3CBC-4150-9808-375F80CE4F48}" srcOrd="0" destOrd="0" presId="urn:microsoft.com/office/officeart/2008/layout/LinedList"/>
    <dgm:cxn modelId="{E585C74C-9597-474F-A5A0-5168E61BD127}" type="presParOf" srcId="{A20EF729-DFEC-4792-B67E-B5EDDE3DCEEF}" destId="{A81E3157-DC6E-46F4-948A-1F9E3F93ABAC}"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7412FF-7098-4F46-A7C4-31C3AE05AA3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0CB887-75A2-439A-BB7C-C116DCD7245A}">
      <dgm:prSet custT="1"/>
      <dgm:spPr/>
      <dgm:t>
        <a:bodyPr/>
        <a:lstStyle/>
        <a:p>
          <a:pPr>
            <a:lnSpc>
              <a:spcPct val="200000"/>
            </a:lnSpc>
          </a:pPr>
          <a:r>
            <a:rPr lang="zh-CN" sz="2000" dirty="0"/>
            <a:t>直接费用中除</a:t>
          </a:r>
          <a:r>
            <a:rPr lang="en-US" sz="2000" b="1" dirty="0"/>
            <a:t>50</a:t>
          </a:r>
          <a:r>
            <a:rPr lang="zh-CN" sz="2000" b="1" dirty="0"/>
            <a:t>万元以上（含）</a:t>
          </a:r>
          <a:r>
            <a:rPr lang="zh-CN" sz="2000" dirty="0"/>
            <a:t>的设备费外，其他费用只提供基本测算说明，不需要提供明细；</a:t>
          </a:r>
          <a:endParaRPr lang="en-US" sz="2000" dirty="0"/>
        </a:p>
      </dgm:t>
    </dgm:pt>
    <dgm:pt modelId="{1F31146D-C353-4519-A4F1-A1CC05A19BA2}" cxnId="{229328D2-3BDB-4718-8C79-3D54BCC01A43}" type="parTrans">
      <dgm:prSet/>
      <dgm:spPr/>
      <dgm:t>
        <a:bodyPr/>
        <a:lstStyle/>
        <a:p>
          <a:endParaRPr lang="en-US"/>
        </a:p>
      </dgm:t>
    </dgm:pt>
    <dgm:pt modelId="{AEAF001C-DD22-483B-94CC-0C73B2E36E12}" cxnId="{229328D2-3BDB-4718-8C79-3D54BCC01A43}" type="sibTrans">
      <dgm:prSet/>
      <dgm:spPr/>
      <dgm:t>
        <a:bodyPr/>
        <a:lstStyle/>
        <a:p>
          <a:endParaRPr lang="en-US"/>
        </a:p>
      </dgm:t>
    </dgm:pt>
    <dgm:pt modelId="{F0FA2F64-EF89-4A49-9568-280120B8A9BB}">
      <dgm:prSet custT="1"/>
      <dgm:spPr/>
      <dgm:t>
        <a:bodyPr/>
        <a:lstStyle/>
        <a:p>
          <a:pPr>
            <a:lnSpc>
              <a:spcPct val="250000"/>
            </a:lnSpc>
          </a:pPr>
          <a:r>
            <a:rPr lang="zh-CN" sz="2000" dirty="0"/>
            <a:t>单位</a:t>
          </a:r>
          <a:r>
            <a:rPr lang="zh-CN" sz="2000" b="1" dirty="0"/>
            <a:t>自筹资金</a:t>
          </a:r>
          <a:r>
            <a:rPr lang="zh-CN" sz="2000" dirty="0"/>
            <a:t>部分可以只编制预算</a:t>
          </a:r>
          <a:r>
            <a:rPr lang="zh-CN" sz="2000" b="1" dirty="0"/>
            <a:t>总支出金额</a:t>
          </a:r>
          <a:r>
            <a:rPr lang="zh-CN" sz="2000" dirty="0"/>
            <a:t>，无需编制支出明细预算。</a:t>
          </a:r>
          <a:endParaRPr lang="en-US" sz="2000" dirty="0"/>
        </a:p>
      </dgm:t>
    </dgm:pt>
    <dgm:pt modelId="{3150F920-67DA-4D3C-8B3F-FF044A0F3A1F}" cxnId="{4486BA65-07CF-418A-838D-336067220211}" type="parTrans">
      <dgm:prSet/>
      <dgm:spPr/>
      <dgm:t>
        <a:bodyPr/>
        <a:lstStyle/>
        <a:p>
          <a:endParaRPr lang="en-US"/>
        </a:p>
      </dgm:t>
    </dgm:pt>
    <dgm:pt modelId="{816A484C-8061-468C-A7FC-8250B022A652}" cxnId="{4486BA65-07CF-418A-838D-336067220211}" type="sibTrans">
      <dgm:prSet/>
      <dgm:spPr/>
      <dgm:t>
        <a:bodyPr/>
        <a:lstStyle/>
        <a:p>
          <a:endParaRPr lang="en-US"/>
        </a:p>
      </dgm:t>
    </dgm:pt>
    <dgm:pt modelId="{89F90C97-372D-46BD-B9AD-165C975F9E8F}" type="pres">
      <dgm:prSet presAssocID="{AB7412FF-7098-4F46-A7C4-31C3AE05AA3E}" presName="vert0" presStyleCnt="0">
        <dgm:presLayoutVars>
          <dgm:dir/>
          <dgm:animOne val="branch"/>
          <dgm:animLvl val="lvl"/>
        </dgm:presLayoutVars>
      </dgm:prSet>
      <dgm:spPr/>
    </dgm:pt>
    <dgm:pt modelId="{79803B88-EE6E-4D9C-B5AE-7669E33D86B4}" type="pres">
      <dgm:prSet presAssocID="{700CB887-75A2-439A-BB7C-C116DCD7245A}" presName="thickLine" presStyleLbl="alignNode1" presStyleIdx="0" presStyleCnt="2"/>
      <dgm:spPr/>
    </dgm:pt>
    <dgm:pt modelId="{1AC82D4A-B4CE-432C-9E3E-E8BD1AA27CAB}" type="pres">
      <dgm:prSet presAssocID="{700CB887-75A2-439A-BB7C-C116DCD7245A}" presName="horz1" presStyleCnt="0"/>
      <dgm:spPr/>
    </dgm:pt>
    <dgm:pt modelId="{4557BBCC-4D0B-4635-A005-ACF39E984A92}" type="pres">
      <dgm:prSet presAssocID="{700CB887-75A2-439A-BB7C-C116DCD7245A}" presName="tx1" presStyleLbl="revTx" presStyleIdx="0" presStyleCnt="2" custScaleY="144074"/>
      <dgm:spPr/>
    </dgm:pt>
    <dgm:pt modelId="{69E075C2-E89E-434F-991D-CA2FA681E3F3}" type="pres">
      <dgm:prSet presAssocID="{700CB887-75A2-439A-BB7C-C116DCD7245A}" presName="vert1" presStyleCnt="0"/>
      <dgm:spPr/>
    </dgm:pt>
    <dgm:pt modelId="{4EADF61E-3667-4586-998C-888873BB4C8A}" type="pres">
      <dgm:prSet presAssocID="{F0FA2F64-EF89-4A49-9568-280120B8A9BB}" presName="thickLine" presStyleLbl="alignNode1" presStyleIdx="1" presStyleCnt="2" custLinFactNeighborX="-136" custLinFactNeighborY="-33930"/>
      <dgm:spPr/>
    </dgm:pt>
    <dgm:pt modelId="{46AFCE5E-D7EE-4B7D-946F-082E452B00B4}" type="pres">
      <dgm:prSet presAssocID="{F0FA2F64-EF89-4A49-9568-280120B8A9BB}" presName="horz1" presStyleCnt="0"/>
      <dgm:spPr/>
    </dgm:pt>
    <dgm:pt modelId="{D251730C-24F4-4F9B-9D7E-3A91CBF56CC9}" type="pres">
      <dgm:prSet presAssocID="{F0FA2F64-EF89-4A49-9568-280120B8A9BB}" presName="tx1" presStyleLbl="revTx" presStyleIdx="1" presStyleCnt="2" custLinFactNeighborX="-136" custLinFactNeighborY="-14197"/>
      <dgm:spPr/>
    </dgm:pt>
    <dgm:pt modelId="{F22210F3-6E60-4610-AC5D-01B6232EB687}" type="pres">
      <dgm:prSet presAssocID="{F0FA2F64-EF89-4A49-9568-280120B8A9BB}" presName="vert1" presStyleCnt="0"/>
      <dgm:spPr/>
    </dgm:pt>
  </dgm:ptLst>
  <dgm:cxnLst>
    <dgm:cxn modelId="{3737662B-149F-4C32-AF7B-1320B12492D7}" type="presOf" srcId="{F0FA2F64-EF89-4A49-9568-280120B8A9BB}" destId="{D251730C-24F4-4F9B-9D7E-3A91CBF56CC9}" srcOrd="0" destOrd="0" presId="urn:microsoft.com/office/officeart/2008/layout/LinedList"/>
    <dgm:cxn modelId="{F5080E5F-1A7C-49B4-B13E-707400481DBD}" type="presOf" srcId="{AB7412FF-7098-4F46-A7C4-31C3AE05AA3E}" destId="{89F90C97-372D-46BD-B9AD-165C975F9E8F}" srcOrd="0" destOrd="0" presId="urn:microsoft.com/office/officeart/2008/layout/LinedList"/>
    <dgm:cxn modelId="{4486BA65-07CF-418A-838D-336067220211}" srcId="{AB7412FF-7098-4F46-A7C4-31C3AE05AA3E}" destId="{F0FA2F64-EF89-4A49-9568-280120B8A9BB}" srcOrd="1" destOrd="0" parTransId="{3150F920-67DA-4D3C-8B3F-FF044A0F3A1F}" sibTransId="{816A484C-8061-468C-A7FC-8250B022A652}"/>
    <dgm:cxn modelId="{229328D2-3BDB-4718-8C79-3D54BCC01A43}" srcId="{AB7412FF-7098-4F46-A7C4-31C3AE05AA3E}" destId="{700CB887-75A2-439A-BB7C-C116DCD7245A}" srcOrd="0" destOrd="0" parTransId="{1F31146D-C353-4519-A4F1-A1CC05A19BA2}" sibTransId="{AEAF001C-DD22-483B-94CC-0C73B2E36E12}"/>
    <dgm:cxn modelId="{9345C6F1-F783-4572-A904-3C922A4C1312}" type="presOf" srcId="{700CB887-75A2-439A-BB7C-C116DCD7245A}" destId="{4557BBCC-4D0B-4635-A005-ACF39E984A92}" srcOrd="0" destOrd="0" presId="urn:microsoft.com/office/officeart/2008/layout/LinedList"/>
    <dgm:cxn modelId="{FD309DDA-6038-4369-BD3D-579106527CCD}" type="presParOf" srcId="{89F90C97-372D-46BD-B9AD-165C975F9E8F}" destId="{79803B88-EE6E-4D9C-B5AE-7669E33D86B4}" srcOrd="0" destOrd="0" presId="urn:microsoft.com/office/officeart/2008/layout/LinedList"/>
    <dgm:cxn modelId="{8A6FF4DA-04C8-4184-A706-0675DCDD8DE7}" type="presParOf" srcId="{89F90C97-372D-46BD-B9AD-165C975F9E8F}" destId="{1AC82D4A-B4CE-432C-9E3E-E8BD1AA27CAB}" srcOrd="1" destOrd="0" presId="urn:microsoft.com/office/officeart/2008/layout/LinedList"/>
    <dgm:cxn modelId="{5D9C64CE-E4A0-4E7B-AD43-A84E00C88BD1}" type="presParOf" srcId="{1AC82D4A-B4CE-432C-9E3E-E8BD1AA27CAB}" destId="{4557BBCC-4D0B-4635-A005-ACF39E984A92}" srcOrd="0" destOrd="0" presId="urn:microsoft.com/office/officeart/2008/layout/LinedList"/>
    <dgm:cxn modelId="{A4D8AED0-E412-4835-8E1B-91F97DD1CAE0}" type="presParOf" srcId="{1AC82D4A-B4CE-432C-9E3E-E8BD1AA27CAB}" destId="{69E075C2-E89E-434F-991D-CA2FA681E3F3}" srcOrd="1" destOrd="0" presId="urn:microsoft.com/office/officeart/2008/layout/LinedList"/>
    <dgm:cxn modelId="{0CB23234-3E6A-4845-85FE-EF3A3563F7FA}" type="presParOf" srcId="{89F90C97-372D-46BD-B9AD-165C975F9E8F}" destId="{4EADF61E-3667-4586-998C-888873BB4C8A}" srcOrd="2" destOrd="0" presId="urn:microsoft.com/office/officeart/2008/layout/LinedList"/>
    <dgm:cxn modelId="{DDF4435F-8245-4187-9E24-65DC3566F43F}" type="presParOf" srcId="{89F90C97-372D-46BD-B9AD-165C975F9E8F}" destId="{46AFCE5E-D7EE-4B7D-946F-082E452B00B4}" srcOrd="3" destOrd="0" presId="urn:microsoft.com/office/officeart/2008/layout/LinedList"/>
    <dgm:cxn modelId="{4CF114ED-C570-43C6-891D-BF8E04A67D9A}" type="presParOf" srcId="{46AFCE5E-D7EE-4B7D-946F-082E452B00B4}" destId="{D251730C-24F4-4F9B-9D7E-3A91CBF56CC9}" srcOrd="0" destOrd="0" presId="urn:microsoft.com/office/officeart/2008/layout/LinedList"/>
    <dgm:cxn modelId="{DDA33DD1-1BA6-4A91-8064-203C3A13A37A}" type="presParOf" srcId="{46AFCE5E-D7EE-4B7D-946F-082E452B00B4}" destId="{F22210F3-6E60-4610-AC5D-01B6232EB687}"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7412FF-7098-4F46-A7C4-31C3AE05AA3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0CB887-75A2-439A-BB7C-C116DCD7245A}">
      <dgm:prSet custT="1"/>
      <dgm:spPr/>
      <dgm:t>
        <a:bodyPr/>
        <a:lstStyle/>
        <a:p>
          <a:pPr>
            <a:lnSpc>
              <a:spcPct val="150000"/>
            </a:lnSpc>
          </a:pPr>
          <a:r>
            <a:rPr lang="zh-CN" altLang="en-US" sz="1800" dirty="0"/>
            <a:t>所谓“负面清单”，即明确经费使用不得支出的用途和范围，定好经费使用的</a:t>
          </a:r>
          <a:r>
            <a:rPr lang="zh-CN" altLang="en-US" sz="1800" dirty="0">
              <a:solidFill>
                <a:srgbClr val="FF0000"/>
              </a:solidFill>
              <a:latin typeface="方正粗黑宋简体" panose="02000000000000000000" pitchFamily="2" charset="-122"/>
              <a:ea typeface="方正粗黑宋简体" panose="02000000000000000000" pitchFamily="2" charset="-122"/>
            </a:rPr>
            <a:t>“红线”</a:t>
          </a:r>
          <a:r>
            <a:rPr lang="zh-CN" altLang="en-US" sz="1800" dirty="0"/>
            <a:t>。包括不得通过虚构经济业务等方式套取资金、不得列支个人或家庭费用等</a:t>
          </a:r>
          <a:endParaRPr lang="en-US" sz="1800" dirty="0"/>
        </a:p>
      </dgm:t>
    </dgm:pt>
    <dgm:pt modelId="{1F31146D-C353-4519-A4F1-A1CC05A19BA2}" cxnId="{229328D2-3BDB-4718-8C79-3D54BCC01A43}" type="parTrans">
      <dgm:prSet/>
      <dgm:spPr/>
      <dgm:t>
        <a:bodyPr/>
        <a:lstStyle/>
        <a:p>
          <a:endParaRPr lang="en-US"/>
        </a:p>
      </dgm:t>
    </dgm:pt>
    <dgm:pt modelId="{AEAF001C-DD22-483B-94CC-0C73B2E36E12}" cxnId="{229328D2-3BDB-4718-8C79-3D54BCC01A43}" type="sibTrans">
      <dgm:prSet/>
      <dgm:spPr/>
      <dgm:t>
        <a:bodyPr/>
        <a:lstStyle/>
        <a:p>
          <a:endParaRPr lang="en-US"/>
        </a:p>
      </dgm:t>
    </dgm:pt>
    <dgm:pt modelId="{F0FA2F64-EF89-4A49-9568-280120B8A9BB}">
      <dgm:prSet custT="1"/>
      <dgm:spPr/>
      <dgm:t>
        <a:bodyPr/>
        <a:lstStyle/>
        <a:p>
          <a:pPr>
            <a:lnSpc>
              <a:spcPct val="200000"/>
            </a:lnSpc>
          </a:pPr>
          <a:r>
            <a:rPr lang="zh-CN" altLang="en-US" sz="1800" dirty="0"/>
            <a:t>项目申报无需编制经费预算，实行经费使用“负面清单”管理。项目负责人在承诺遵守科研伦理道德和作风学风诚信要求、经费全部用于与本项目研究工作相关支出的基础上，</a:t>
          </a:r>
          <a:r>
            <a:rPr lang="zh-CN" altLang="en-US" sz="1800" b="1" dirty="0">
              <a:solidFill>
                <a:srgbClr val="FF0000"/>
              </a:solidFill>
            </a:rPr>
            <a:t>自主决定项目经费使用</a:t>
          </a:r>
          <a:r>
            <a:rPr lang="zh-CN" altLang="en-US" sz="1800" dirty="0"/>
            <a:t>。</a:t>
          </a:r>
          <a:endParaRPr lang="en-US" sz="1800" dirty="0"/>
        </a:p>
      </dgm:t>
    </dgm:pt>
    <dgm:pt modelId="{3150F920-67DA-4D3C-8B3F-FF044A0F3A1F}" cxnId="{4486BA65-07CF-418A-838D-336067220211}" type="parTrans">
      <dgm:prSet/>
      <dgm:spPr/>
      <dgm:t>
        <a:bodyPr/>
        <a:lstStyle/>
        <a:p>
          <a:endParaRPr lang="en-US"/>
        </a:p>
      </dgm:t>
    </dgm:pt>
    <dgm:pt modelId="{816A484C-8061-468C-A7FC-8250B022A652}" cxnId="{4486BA65-07CF-418A-838D-336067220211}" type="sibTrans">
      <dgm:prSet/>
      <dgm:spPr/>
      <dgm:t>
        <a:bodyPr/>
        <a:lstStyle/>
        <a:p>
          <a:endParaRPr lang="en-US"/>
        </a:p>
      </dgm:t>
    </dgm:pt>
    <dgm:pt modelId="{89F90C97-372D-46BD-B9AD-165C975F9E8F}" type="pres">
      <dgm:prSet presAssocID="{AB7412FF-7098-4F46-A7C4-31C3AE05AA3E}" presName="vert0" presStyleCnt="0">
        <dgm:presLayoutVars>
          <dgm:dir/>
          <dgm:animOne val="branch"/>
          <dgm:animLvl val="lvl"/>
        </dgm:presLayoutVars>
      </dgm:prSet>
      <dgm:spPr/>
    </dgm:pt>
    <dgm:pt modelId="{79803B88-EE6E-4D9C-B5AE-7669E33D86B4}" type="pres">
      <dgm:prSet presAssocID="{700CB887-75A2-439A-BB7C-C116DCD7245A}" presName="thickLine" presStyleLbl="alignNode1" presStyleIdx="0" presStyleCnt="2"/>
      <dgm:spPr/>
    </dgm:pt>
    <dgm:pt modelId="{1AC82D4A-B4CE-432C-9E3E-E8BD1AA27CAB}" type="pres">
      <dgm:prSet presAssocID="{700CB887-75A2-439A-BB7C-C116DCD7245A}" presName="horz1" presStyleCnt="0"/>
      <dgm:spPr/>
    </dgm:pt>
    <dgm:pt modelId="{4557BBCC-4D0B-4635-A005-ACF39E984A92}" type="pres">
      <dgm:prSet presAssocID="{700CB887-75A2-439A-BB7C-C116DCD7245A}" presName="tx1" presStyleLbl="revTx" presStyleIdx="0" presStyleCnt="2" custScaleY="78085"/>
      <dgm:spPr/>
    </dgm:pt>
    <dgm:pt modelId="{69E075C2-E89E-434F-991D-CA2FA681E3F3}" type="pres">
      <dgm:prSet presAssocID="{700CB887-75A2-439A-BB7C-C116DCD7245A}" presName="vert1" presStyleCnt="0"/>
      <dgm:spPr/>
    </dgm:pt>
    <dgm:pt modelId="{4EADF61E-3667-4586-998C-888873BB4C8A}" type="pres">
      <dgm:prSet presAssocID="{F0FA2F64-EF89-4A49-9568-280120B8A9BB}" presName="thickLine" presStyleLbl="alignNode1" presStyleIdx="1" presStyleCnt="2"/>
      <dgm:spPr/>
    </dgm:pt>
    <dgm:pt modelId="{46AFCE5E-D7EE-4B7D-946F-082E452B00B4}" type="pres">
      <dgm:prSet presAssocID="{F0FA2F64-EF89-4A49-9568-280120B8A9BB}" presName="horz1" presStyleCnt="0"/>
      <dgm:spPr/>
    </dgm:pt>
    <dgm:pt modelId="{D251730C-24F4-4F9B-9D7E-3A91CBF56CC9}" type="pres">
      <dgm:prSet presAssocID="{F0FA2F64-EF89-4A49-9568-280120B8A9BB}" presName="tx1" presStyleLbl="revTx" presStyleIdx="1" presStyleCnt="2" custScaleY="108831"/>
      <dgm:spPr/>
    </dgm:pt>
    <dgm:pt modelId="{F22210F3-6E60-4610-AC5D-01B6232EB687}" type="pres">
      <dgm:prSet presAssocID="{F0FA2F64-EF89-4A49-9568-280120B8A9BB}" presName="vert1" presStyleCnt="0"/>
      <dgm:spPr/>
    </dgm:pt>
  </dgm:ptLst>
  <dgm:cxnLst>
    <dgm:cxn modelId="{3737662B-149F-4C32-AF7B-1320B12492D7}" type="presOf" srcId="{F0FA2F64-EF89-4A49-9568-280120B8A9BB}" destId="{D251730C-24F4-4F9B-9D7E-3A91CBF56CC9}" srcOrd="0" destOrd="0" presId="urn:microsoft.com/office/officeart/2008/layout/LinedList"/>
    <dgm:cxn modelId="{F5080E5F-1A7C-49B4-B13E-707400481DBD}" type="presOf" srcId="{AB7412FF-7098-4F46-A7C4-31C3AE05AA3E}" destId="{89F90C97-372D-46BD-B9AD-165C975F9E8F}" srcOrd="0" destOrd="0" presId="urn:microsoft.com/office/officeart/2008/layout/LinedList"/>
    <dgm:cxn modelId="{4486BA65-07CF-418A-838D-336067220211}" srcId="{AB7412FF-7098-4F46-A7C4-31C3AE05AA3E}" destId="{F0FA2F64-EF89-4A49-9568-280120B8A9BB}" srcOrd="1" destOrd="0" parTransId="{3150F920-67DA-4D3C-8B3F-FF044A0F3A1F}" sibTransId="{816A484C-8061-468C-A7FC-8250B022A652}"/>
    <dgm:cxn modelId="{229328D2-3BDB-4718-8C79-3D54BCC01A43}" srcId="{AB7412FF-7098-4F46-A7C4-31C3AE05AA3E}" destId="{700CB887-75A2-439A-BB7C-C116DCD7245A}" srcOrd="0" destOrd="0" parTransId="{1F31146D-C353-4519-A4F1-A1CC05A19BA2}" sibTransId="{AEAF001C-DD22-483B-94CC-0C73B2E36E12}"/>
    <dgm:cxn modelId="{9345C6F1-F783-4572-A904-3C922A4C1312}" type="presOf" srcId="{700CB887-75A2-439A-BB7C-C116DCD7245A}" destId="{4557BBCC-4D0B-4635-A005-ACF39E984A92}" srcOrd="0" destOrd="0" presId="urn:microsoft.com/office/officeart/2008/layout/LinedList"/>
    <dgm:cxn modelId="{FD309DDA-6038-4369-BD3D-579106527CCD}" type="presParOf" srcId="{89F90C97-372D-46BD-B9AD-165C975F9E8F}" destId="{79803B88-EE6E-4D9C-B5AE-7669E33D86B4}" srcOrd="0" destOrd="0" presId="urn:microsoft.com/office/officeart/2008/layout/LinedList"/>
    <dgm:cxn modelId="{8A6FF4DA-04C8-4184-A706-0675DCDD8DE7}" type="presParOf" srcId="{89F90C97-372D-46BD-B9AD-165C975F9E8F}" destId="{1AC82D4A-B4CE-432C-9E3E-E8BD1AA27CAB}" srcOrd="1" destOrd="0" presId="urn:microsoft.com/office/officeart/2008/layout/LinedList"/>
    <dgm:cxn modelId="{5D9C64CE-E4A0-4E7B-AD43-A84E00C88BD1}" type="presParOf" srcId="{1AC82D4A-B4CE-432C-9E3E-E8BD1AA27CAB}" destId="{4557BBCC-4D0B-4635-A005-ACF39E984A92}" srcOrd="0" destOrd="0" presId="urn:microsoft.com/office/officeart/2008/layout/LinedList"/>
    <dgm:cxn modelId="{A4D8AED0-E412-4835-8E1B-91F97DD1CAE0}" type="presParOf" srcId="{1AC82D4A-B4CE-432C-9E3E-E8BD1AA27CAB}" destId="{69E075C2-E89E-434F-991D-CA2FA681E3F3}" srcOrd="1" destOrd="0" presId="urn:microsoft.com/office/officeart/2008/layout/LinedList"/>
    <dgm:cxn modelId="{0CB23234-3E6A-4845-85FE-EF3A3563F7FA}" type="presParOf" srcId="{89F90C97-372D-46BD-B9AD-165C975F9E8F}" destId="{4EADF61E-3667-4586-998C-888873BB4C8A}" srcOrd="2" destOrd="0" presId="urn:microsoft.com/office/officeart/2008/layout/LinedList"/>
    <dgm:cxn modelId="{DDF4435F-8245-4187-9E24-65DC3566F43F}" type="presParOf" srcId="{89F90C97-372D-46BD-B9AD-165C975F9E8F}" destId="{46AFCE5E-D7EE-4B7D-946F-082E452B00B4}" srcOrd="3" destOrd="0" presId="urn:microsoft.com/office/officeart/2008/layout/LinedList"/>
    <dgm:cxn modelId="{4CF114ED-C570-43C6-891D-BF8E04A67D9A}" type="presParOf" srcId="{46AFCE5E-D7EE-4B7D-946F-082E452B00B4}" destId="{D251730C-24F4-4F9B-9D7E-3A91CBF56CC9}" srcOrd="0" destOrd="0" presId="urn:microsoft.com/office/officeart/2008/layout/LinedList"/>
    <dgm:cxn modelId="{DDA33DD1-1BA6-4A91-8064-203C3A13A37A}" type="presParOf" srcId="{46AFCE5E-D7EE-4B7D-946F-082E452B00B4}" destId="{F22210F3-6E60-4610-AC5D-01B6232EB687}"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7412FF-7098-4F46-A7C4-31C3AE05AA3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0CB887-75A2-439A-BB7C-C116DCD7245A}">
      <dgm:prSet custT="1"/>
      <dgm:spPr/>
      <dgm:t>
        <a:bodyPr/>
        <a:lstStyle/>
        <a:p>
          <a:pPr>
            <a:lnSpc>
              <a:spcPct val="150000"/>
            </a:lnSpc>
          </a:pPr>
          <a:r>
            <a:rPr lang="zh-CN" altLang="en-US" sz="1800" dirty="0"/>
            <a:t>对非敏感和涉密的人才类、基础研究类、软科学研究类等 </a:t>
          </a:r>
          <a:r>
            <a:rPr lang="en-US" altLang="en-US" sz="1800" dirty="0"/>
            <a:t>100 </a:t>
          </a:r>
          <a:r>
            <a:rPr lang="zh-CN" altLang="en-US" sz="1800" dirty="0"/>
            <a:t>万元（不含）以下的一般项目可实行项目经费“负面清单＋包干制”。</a:t>
          </a:r>
          <a:endParaRPr lang="en-US" sz="1800" dirty="0"/>
        </a:p>
      </dgm:t>
    </dgm:pt>
    <dgm:pt modelId="{1F31146D-C353-4519-A4F1-A1CC05A19BA2}" cxnId="{229328D2-3BDB-4718-8C79-3D54BCC01A43}" type="parTrans">
      <dgm:prSet/>
      <dgm:spPr/>
      <dgm:t>
        <a:bodyPr/>
        <a:lstStyle/>
        <a:p>
          <a:endParaRPr lang="en-US"/>
        </a:p>
      </dgm:t>
    </dgm:pt>
    <dgm:pt modelId="{AEAF001C-DD22-483B-94CC-0C73B2E36E12}" cxnId="{229328D2-3BDB-4718-8C79-3D54BCC01A43}" type="sibTrans">
      <dgm:prSet/>
      <dgm:spPr/>
      <dgm:t>
        <a:bodyPr/>
        <a:lstStyle/>
        <a:p>
          <a:endParaRPr lang="en-US"/>
        </a:p>
      </dgm:t>
    </dgm:pt>
    <dgm:pt modelId="{F0FA2F64-EF89-4A49-9568-280120B8A9BB}">
      <dgm:prSet custT="1"/>
      <dgm:spPr/>
      <dgm:t>
        <a:bodyPr/>
        <a:lstStyle/>
        <a:p>
          <a:pPr>
            <a:lnSpc>
              <a:spcPct val="200000"/>
            </a:lnSpc>
          </a:pPr>
          <a:r>
            <a:rPr lang="zh-CN" altLang="en-US" sz="1800" dirty="0"/>
            <a:t>项目承担单位作为项目经费使用的直接责任主体，对项目经费使用的合规性、合理性、真实性和相关性承担法律责任；对本单位“负面清单＋包干制”项目执行和经费使用承担监督管理责任。</a:t>
          </a:r>
          <a:endParaRPr lang="en-US" sz="1800" dirty="0"/>
        </a:p>
      </dgm:t>
    </dgm:pt>
    <dgm:pt modelId="{3150F920-67DA-4D3C-8B3F-FF044A0F3A1F}" cxnId="{4486BA65-07CF-418A-838D-336067220211}" type="parTrans">
      <dgm:prSet/>
      <dgm:spPr/>
      <dgm:t>
        <a:bodyPr/>
        <a:lstStyle/>
        <a:p>
          <a:endParaRPr lang="en-US"/>
        </a:p>
      </dgm:t>
    </dgm:pt>
    <dgm:pt modelId="{816A484C-8061-468C-A7FC-8250B022A652}" cxnId="{4486BA65-07CF-418A-838D-336067220211}" type="sibTrans">
      <dgm:prSet/>
      <dgm:spPr/>
      <dgm:t>
        <a:bodyPr/>
        <a:lstStyle/>
        <a:p>
          <a:endParaRPr lang="en-US"/>
        </a:p>
      </dgm:t>
    </dgm:pt>
    <dgm:pt modelId="{89F90C97-372D-46BD-B9AD-165C975F9E8F}" type="pres">
      <dgm:prSet presAssocID="{AB7412FF-7098-4F46-A7C4-31C3AE05AA3E}" presName="vert0" presStyleCnt="0">
        <dgm:presLayoutVars>
          <dgm:dir/>
          <dgm:animOne val="branch"/>
          <dgm:animLvl val="lvl"/>
        </dgm:presLayoutVars>
      </dgm:prSet>
      <dgm:spPr/>
    </dgm:pt>
    <dgm:pt modelId="{79803B88-EE6E-4D9C-B5AE-7669E33D86B4}" type="pres">
      <dgm:prSet presAssocID="{700CB887-75A2-439A-BB7C-C116DCD7245A}" presName="thickLine" presStyleLbl="alignNode1" presStyleIdx="0" presStyleCnt="2"/>
      <dgm:spPr/>
    </dgm:pt>
    <dgm:pt modelId="{1AC82D4A-B4CE-432C-9E3E-E8BD1AA27CAB}" type="pres">
      <dgm:prSet presAssocID="{700CB887-75A2-439A-BB7C-C116DCD7245A}" presName="horz1" presStyleCnt="0"/>
      <dgm:spPr/>
    </dgm:pt>
    <dgm:pt modelId="{4557BBCC-4D0B-4635-A005-ACF39E984A92}" type="pres">
      <dgm:prSet presAssocID="{700CB887-75A2-439A-BB7C-C116DCD7245A}" presName="tx1" presStyleLbl="revTx" presStyleIdx="0" presStyleCnt="2" custScaleY="45312"/>
      <dgm:spPr/>
    </dgm:pt>
    <dgm:pt modelId="{69E075C2-E89E-434F-991D-CA2FA681E3F3}" type="pres">
      <dgm:prSet presAssocID="{700CB887-75A2-439A-BB7C-C116DCD7245A}" presName="vert1" presStyleCnt="0"/>
      <dgm:spPr/>
    </dgm:pt>
    <dgm:pt modelId="{4EADF61E-3667-4586-998C-888873BB4C8A}" type="pres">
      <dgm:prSet presAssocID="{F0FA2F64-EF89-4A49-9568-280120B8A9BB}" presName="thickLine" presStyleLbl="alignNode1" presStyleIdx="1" presStyleCnt="2"/>
      <dgm:spPr/>
    </dgm:pt>
    <dgm:pt modelId="{46AFCE5E-D7EE-4B7D-946F-082E452B00B4}" type="pres">
      <dgm:prSet presAssocID="{F0FA2F64-EF89-4A49-9568-280120B8A9BB}" presName="horz1" presStyleCnt="0"/>
      <dgm:spPr/>
    </dgm:pt>
    <dgm:pt modelId="{D251730C-24F4-4F9B-9D7E-3A91CBF56CC9}" type="pres">
      <dgm:prSet presAssocID="{F0FA2F64-EF89-4A49-9568-280120B8A9BB}" presName="tx1" presStyleLbl="revTx" presStyleIdx="1" presStyleCnt="2" custScaleY="87428" custLinFactNeighborX="865" custLinFactNeighborY="37"/>
      <dgm:spPr/>
    </dgm:pt>
    <dgm:pt modelId="{F22210F3-6E60-4610-AC5D-01B6232EB687}" type="pres">
      <dgm:prSet presAssocID="{F0FA2F64-EF89-4A49-9568-280120B8A9BB}" presName="vert1" presStyleCnt="0"/>
      <dgm:spPr/>
    </dgm:pt>
  </dgm:ptLst>
  <dgm:cxnLst>
    <dgm:cxn modelId="{3737662B-149F-4C32-AF7B-1320B12492D7}" type="presOf" srcId="{F0FA2F64-EF89-4A49-9568-280120B8A9BB}" destId="{D251730C-24F4-4F9B-9D7E-3A91CBF56CC9}" srcOrd="0" destOrd="0" presId="urn:microsoft.com/office/officeart/2008/layout/LinedList"/>
    <dgm:cxn modelId="{F5080E5F-1A7C-49B4-B13E-707400481DBD}" type="presOf" srcId="{AB7412FF-7098-4F46-A7C4-31C3AE05AA3E}" destId="{89F90C97-372D-46BD-B9AD-165C975F9E8F}" srcOrd="0" destOrd="0" presId="urn:microsoft.com/office/officeart/2008/layout/LinedList"/>
    <dgm:cxn modelId="{4486BA65-07CF-418A-838D-336067220211}" srcId="{AB7412FF-7098-4F46-A7C4-31C3AE05AA3E}" destId="{F0FA2F64-EF89-4A49-9568-280120B8A9BB}" srcOrd="1" destOrd="0" parTransId="{3150F920-67DA-4D3C-8B3F-FF044A0F3A1F}" sibTransId="{816A484C-8061-468C-A7FC-8250B022A652}"/>
    <dgm:cxn modelId="{229328D2-3BDB-4718-8C79-3D54BCC01A43}" srcId="{AB7412FF-7098-4F46-A7C4-31C3AE05AA3E}" destId="{700CB887-75A2-439A-BB7C-C116DCD7245A}" srcOrd="0" destOrd="0" parTransId="{1F31146D-C353-4519-A4F1-A1CC05A19BA2}" sibTransId="{AEAF001C-DD22-483B-94CC-0C73B2E36E12}"/>
    <dgm:cxn modelId="{9345C6F1-F783-4572-A904-3C922A4C1312}" type="presOf" srcId="{700CB887-75A2-439A-BB7C-C116DCD7245A}" destId="{4557BBCC-4D0B-4635-A005-ACF39E984A92}" srcOrd="0" destOrd="0" presId="urn:microsoft.com/office/officeart/2008/layout/LinedList"/>
    <dgm:cxn modelId="{FD309DDA-6038-4369-BD3D-579106527CCD}" type="presParOf" srcId="{89F90C97-372D-46BD-B9AD-165C975F9E8F}" destId="{79803B88-EE6E-4D9C-B5AE-7669E33D86B4}" srcOrd="0" destOrd="0" presId="urn:microsoft.com/office/officeart/2008/layout/LinedList"/>
    <dgm:cxn modelId="{8A6FF4DA-04C8-4184-A706-0675DCDD8DE7}" type="presParOf" srcId="{89F90C97-372D-46BD-B9AD-165C975F9E8F}" destId="{1AC82D4A-B4CE-432C-9E3E-E8BD1AA27CAB}" srcOrd="1" destOrd="0" presId="urn:microsoft.com/office/officeart/2008/layout/LinedList"/>
    <dgm:cxn modelId="{5D9C64CE-E4A0-4E7B-AD43-A84E00C88BD1}" type="presParOf" srcId="{1AC82D4A-B4CE-432C-9E3E-E8BD1AA27CAB}" destId="{4557BBCC-4D0B-4635-A005-ACF39E984A92}" srcOrd="0" destOrd="0" presId="urn:microsoft.com/office/officeart/2008/layout/LinedList"/>
    <dgm:cxn modelId="{A4D8AED0-E412-4835-8E1B-91F97DD1CAE0}" type="presParOf" srcId="{1AC82D4A-B4CE-432C-9E3E-E8BD1AA27CAB}" destId="{69E075C2-E89E-434F-991D-CA2FA681E3F3}" srcOrd="1" destOrd="0" presId="urn:microsoft.com/office/officeart/2008/layout/LinedList"/>
    <dgm:cxn modelId="{0CB23234-3E6A-4845-85FE-EF3A3563F7FA}" type="presParOf" srcId="{89F90C97-372D-46BD-B9AD-165C975F9E8F}" destId="{4EADF61E-3667-4586-998C-888873BB4C8A}" srcOrd="2" destOrd="0" presId="urn:microsoft.com/office/officeart/2008/layout/LinedList"/>
    <dgm:cxn modelId="{DDF4435F-8245-4187-9E24-65DC3566F43F}" type="presParOf" srcId="{89F90C97-372D-46BD-B9AD-165C975F9E8F}" destId="{46AFCE5E-D7EE-4B7D-946F-082E452B00B4}" srcOrd="3" destOrd="0" presId="urn:microsoft.com/office/officeart/2008/layout/LinedList"/>
    <dgm:cxn modelId="{4CF114ED-C570-43C6-891D-BF8E04A67D9A}" type="presParOf" srcId="{46AFCE5E-D7EE-4B7D-946F-082E452B00B4}" destId="{D251730C-24F4-4F9B-9D7E-3A91CBF56CC9}" srcOrd="0" destOrd="0" presId="urn:microsoft.com/office/officeart/2008/layout/LinedList"/>
    <dgm:cxn modelId="{DDA33DD1-1BA6-4A91-8064-203C3A13A37A}" type="presParOf" srcId="{46AFCE5E-D7EE-4B7D-946F-082E452B00B4}" destId="{F22210F3-6E60-4610-AC5D-01B6232EB687}"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7412FF-7098-4F46-A7C4-31C3AE05AA3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0CB887-75A2-439A-BB7C-C116DCD7245A}">
      <dgm:prSet custT="1"/>
      <dgm:spPr/>
      <dgm:t>
        <a:bodyPr/>
        <a:lstStyle/>
        <a:p>
          <a:pPr>
            <a:lnSpc>
              <a:spcPct val="200000"/>
            </a:lnSpc>
          </a:pPr>
          <a:r>
            <a:rPr lang="zh-CN" altLang="en-US" sz="1800" dirty="0"/>
            <a:t>申请项目和签订项目任务书时，只填写项目财政科技经费总额，取消项目财政科技经费预算编制，不再分为直接费用和间接费用，非必要不再组织立项前财务评审。</a:t>
          </a:r>
        </a:p>
        <a:p>
          <a:pPr>
            <a:lnSpc>
              <a:spcPct val="150000"/>
            </a:lnSpc>
          </a:pPr>
          <a:endParaRPr lang="en-US" sz="1800" dirty="0"/>
        </a:p>
      </dgm:t>
    </dgm:pt>
    <dgm:pt modelId="{1F31146D-C353-4519-A4F1-A1CC05A19BA2}" cxnId="{229328D2-3BDB-4718-8C79-3D54BCC01A43}" type="parTrans">
      <dgm:prSet/>
      <dgm:spPr/>
      <dgm:t>
        <a:bodyPr/>
        <a:lstStyle/>
        <a:p>
          <a:endParaRPr lang="en-US"/>
        </a:p>
      </dgm:t>
    </dgm:pt>
    <dgm:pt modelId="{AEAF001C-DD22-483B-94CC-0C73B2E36E12}" cxnId="{229328D2-3BDB-4718-8C79-3D54BCC01A43}" type="sibTrans">
      <dgm:prSet/>
      <dgm:spPr/>
      <dgm:t>
        <a:bodyPr/>
        <a:lstStyle/>
        <a:p>
          <a:endParaRPr lang="en-US"/>
        </a:p>
      </dgm:t>
    </dgm:pt>
    <dgm:pt modelId="{F0FA2F64-EF89-4A49-9568-280120B8A9BB}">
      <dgm:prSet custT="1"/>
      <dgm:spPr/>
      <dgm:t>
        <a:bodyPr/>
        <a:lstStyle/>
        <a:p>
          <a:pPr>
            <a:lnSpc>
              <a:spcPct val="200000"/>
            </a:lnSpc>
          </a:pPr>
          <a:r>
            <a:rPr lang="zh-CN" altLang="en-US" sz="1800" dirty="0"/>
            <a:t>项目结题验收时，项目负责人应提供项目承担单位财务部门出具的项目经费决算表，以及单位内部公开项目经费决算情况的佐证材料，无需提交项目经费审计报告。</a:t>
          </a:r>
        </a:p>
        <a:p>
          <a:pPr>
            <a:lnSpc>
              <a:spcPct val="200000"/>
            </a:lnSpc>
          </a:pPr>
          <a:endParaRPr lang="en-US" sz="1800" dirty="0"/>
        </a:p>
      </dgm:t>
    </dgm:pt>
    <dgm:pt modelId="{3150F920-67DA-4D3C-8B3F-FF044A0F3A1F}" cxnId="{4486BA65-07CF-418A-838D-336067220211}" type="parTrans">
      <dgm:prSet/>
      <dgm:spPr/>
      <dgm:t>
        <a:bodyPr/>
        <a:lstStyle/>
        <a:p>
          <a:endParaRPr lang="en-US"/>
        </a:p>
      </dgm:t>
    </dgm:pt>
    <dgm:pt modelId="{816A484C-8061-468C-A7FC-8250B022A652}" cxnId="{4486BA65-07CF-418A-838D-336067220211}" type="sibTrans">
      <dgm:prSet/>
      <dgm:spPr/>
      <dgm:t>
        <a:bodyPr/>
        <a:lstStyle/>
        <a:p>
          <a:endParaRPr lang="en-US"/>
        </a:p>
      </dgm:t>
    </dgm:pt>
    <dgm:pt modelId="{89F90C97-372D-46BD-B9AD-165C975F9E8F}" type="pres">
      <dgm:prSet presAssocID="{AB7412FF-7098-4F46-A7C4-31C3AE05AA3E}" presName="vert0" presStyleCnt="0">
        <dgm:presLayoutVars>
          <dgm:dir/>
          <dgm:animOne val="branch"/>
          <dgm:animLvl val="lvl"/>
        </dgm:presLayoutVars>
      </dgm:prSet>
      <dgm:spPr/>
    </dgm:pt>
    <dgm:pt modelId="{79803B88-EE6E-4D9C-B5AE-7669E33D86B4}" type="pres">
      <dgm:prSet presAssocID="{700CB887-75A2-439A-BB7C-C116DCD7245A}" presName="thickLine" presStyleLbl="alignNode1" presStyleIdx="0" presStyleCnt="2"/>
      <dgm:spPr/>
    </dgm:pt>
    <dgm:pt modelId="{1AC82D4A-B4CE-432C-9E3E-E8BD1AA27CAB}" type="pres">
      <dgm:prSet presAssocID="{700CB887-75A2-439A-BB7C-C116DCD7245A}" presName="horz1" presStyleCnt="0"/>
      <dgm:spPr/>
    </dgm:pt>
    <dgm:pt modelId="{4557BBCC-4D0B-4635-A005-ACF39E984A92}" type="pres">
      <dgm:prSet presAssocID="{700CB887-75A2-439A-BB7C-C116DCD7245A}" presName="tx1" presStyleLbl="revTx" presStyleIdx="0" presStyleCnt="2" custScaleY="79373"/>
      <dgm:spPr/>
    </dgm:pt>
    <dgm:pt modelId="{69E075C2-E89E-434F-991D-CA2FA681E3F3}" type="pres">
      <dgm:prSet presAssocID="{700CB887-75A2-439A-BB7C-C116DCD7245A}" presName="vert1" presStyleCnt="0"/>
      <dgm:spPr/>
    </dgm:pt>
    <dgm:pt modelId="{4EADF61E-3667-4586-998C-888873BB4C8A}" type="pres">
      <dgm:prSet presAssocID="{F0FA2F64-EF89-4A49-9568-280120B8A9BB}" presName="thickLine" presStyleLbl="alignNode1" presStyleIdx="1" presStyleCnt="2"/>
      <dgm:spPr/>
    </dgm:pt>
    <dgm:pt modelId="{46AFCE5E-D7EE-4B7D-946F-082E452B00B4}" type="pres">
      <dgm:prSet presAssocID="{F0FA2F64-EF89-4A49-9568-280120B8A9BB}" presName="horz1" presStyleCnt="0"/>
      <dgm:spPr/>
    </dgm:pt>
    <dgm:pt modelId="{D251730C-24F4-4F9B-9D7E-3A91CBF56CC9}" type="pres">
      <dgm:prSet presAssocID="{F0FA2F64-EF89-4A49-9568-280120B8A9BB}" presName="tx1" presStyleLbl="revTx" presStyleIdx="1" presStyleCnt="2" custScaleY="87428" custLinFactNeighborX="865" custLinFactNeighborY="37"/>
      <dgm:spPr/>
    </dgm:pt>
    <dgm:pt modelId="{F22210F3-6E60-4610-AC5D-01B6232EB687}" type="pres">
      <dgm:prSet presAssocID="{F0FA2F64-EF89-4A49-9568-280120B8A9BB}" presName="vert1" presStyleCnt="0"/>
      <dgm:spPr/>
    </dgm:pt>
  </dgm:ptLst>
  <dgm:cxnLst>
    <dgm:cxn modelId="{3737662B-149F-4C32-AF7B-1320B12492D7}" type="presOf" srcId="{F0FA2F64-EF89-4A49-9568-280120B8A9BB}" destId="{D251730C-24F4-4F9B-9D7E-3A91CBF56CC9}" srcOrd="0" destOrd="0" presId="urn:microsoft.com/office/officeart/2008/layout/LinedList"/>
    <dgm:cxn modelId="{F5080E5F-1A7C-49B4-B13E-707400481DBD}" type="presOf" srcId="{AB7412FF-7098-4F46-A7C4-31C3AE05AA3E}" destId="{89F90C97-372D-46BD-B9AD-165C975F9E8F}" srcOrd="0" destOrd="0" presId="urn:microsoft.com/office/officeart/2008/layout/LinedList"/>
    <dgm:cxn modelId="{4486BA65-07CF-418A-838D-336067220211}" srcId="{AB7412FF-7098-4F46-A7C4-31C3AE05AA3E}" destId="{F0FA2F64-EF89-4A49-9568-280120B8A9BB}" srcOrd="1" destOrd="0" parTransId="{3150F920-67DA-4D3C-8B3F-FF044A0F3A1F}" sibTransId="{816A484C-8061-468C-A7FC-8250B022A652}"/>
    <dgm:cxn modelId="{229328D2-3BDB-4718-8C79-3D54BCC01A43}" srcId="{AB7412FF-7098-4F46-A7C4-31C3AE05AA3E}" destId="{700CB887-75A2-439A-BB7C-C116DCD7245A}" srcOrd="0" destOrd="0" parTransId="{1F31146D-C353-4519-A4F1-A1CC05A19BA2}" sibTransId="{AEAF001C-DD22-483B-94CC-0C73B2E36E12}"/>
    <dgm:cxn modelId="{9345C6F1-F783-4572-A904-3C922A4C1312}" type="presOf" srcId="{700CB887-75A2-439A-BB7C-C116DCD7245A}" destId="{4557BBCC-4D0B-4635-A005-ACF39E984A92}" srcOrd="0" destOrd="0" presId="urn:microsoft.com/office/officeart/2008/layout/LinedList"/>
    <dgm:cxn modelId="{FD309DDA-6038-4369-BD3D-579106527CCD}" type="presParOf" srcId="{89F90C97-372D-46BD-B9AD-165C975F9E8F}" destId="{79803B88-EE6E-4D9C-B5AE-7669E33D86B4}" srcOrd="0" destOrd="0" presId="urn:microsoft.com/office/officeart/2008/layout/LinedList"/>
    <dgm:cxn modelId="{8A6FF4DA-04C8-4184-A706-0675DCDD8DE7}" type="presParOf" srcId="{89F90C97-372D-46BD-B9AD-165C975F9E8F}" destId="{1AC82D4A-B4CE-432C-9E3E-E8BD1AA27CAB}" srcOrd="1" destOrd="0" presId="urn:microsoft.com/office/officeart/2008/layout/LinedList"/>
    <dgm:cxn modelId="{5D9C64CE-E4A0-4E7B-AD43-A84E00C88BD1}" type="presParOf" srcId="{1AC82D4A-B4CE-432C-9E3E-E8BD1AA27CAB}" destId="{4557BBCC-4D0B-4635-A005-ACF39E984A92}" srcOrd="0" destOrd="0" presId="urn:microsoft.com/office/officeart/2008/layout/LinedList"/>
    <dgm:cxn modelId="{A4D8AED0-E412-4835-8E1B-91F97DD1CAE0}" type="presParOf" srcId="{1AC82D4A-B4CE-432C-9E3E-E8BD1AA27CAB}" destId="{69E075C2-E89E-434F-991D-CA2FA681E3F3}" srcOrd="1" destOrd="0" presId="urn:microsoft.com/office/officeart/2008/layout/LinedList"/>
    <dgm:cxn modelId="{0CB23234-3E6A-4845-85FE-EF3A3563F7FA}" type="presParOf" srcId="{89F90C97-372D-46BD-B9AD-165C975F9E8F}" destId="{4EADF61E-3667-4586-998C-888873BB4C8A}" srcOrd="2" destOrd="0" presId="urn:microsoft.com/office/officeart/2008/layout/LinedList"/>
    <dgm:cxn modelId="{DDF4435F-8245-4187-9E24-65DC3566F43F}" type="presParOf" srcId="{89F90C97-372D-46BD-B9AD-165C975F9E8F}" destId="{46AFCE5E-D7EE-4B7D-946F-082E452B00B4}" srcOrd="3" destOrd="0" presId="urn:microsoft.com/office/officeart/2008/layout/LinedList"/>
    <dgm:cxn modelId="{4CF114ED-C570-43C6-891D-BF8E04A67D9A}" type="presParOf" srcId="{46AFCE5E-D7EE-4B7D-946F-082E452B00B4}" destId="{D251730C-24F4-4F9B-9D7E-3A91CBF56CC9}" srcOrd="0" destOrd="0" presId="urn:microsoft.com/office/officeart/2008/layout/LinedList"/>
    <dgm:cxn modelId="{DDA33DD1-1BA6-4A91-8064-203C3A13A37A}" type="presParOf" srcId="{46AFCE5E-D7EE-4B7D-946F-082E452B00B4}" destId="{F22210F3-6E60-4610-AC5D-01B6232EB687}"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0864DE-E43E-45E0-ACF4-1D30B5E1081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922C655-56CC-4928-A41D-87A153477078}">
      <dgm:prSet custT="1"/>
      <dgm:spPr/>
      <dgm:t>
        <a:bodyPr/>
        <a:lstStyle/>
        <a:p>
          <a:pPr>
            <a:lnSpc>
              <a:spcPct val="150000"/>
            </a:lnSpc>
          </a:pPr>
          <a:r>
            <a:rPr lang="zh-CN" sz="2000" dirty="0"/>
            <a:t>间接费用：使用现有仪器设备及房屋占用，日常水、电、气、暖等消耗，管理费，绩效支出等</a:t>
          </a:r>
          <a:endParaRPr lang="en-US" sz="2000" dirty="0"/>
        </a:p>
      </dgm:t>
    </dgm:pt>
    <dgm:pt modelId="{E8809B66-68AA-4DE6-B025-FD804FD9E904}" cxnId="{92360DDD-0BF9-459A-A412-267DC32E8FC2}" type="parTrans">
      <dgm:prSet/>
      <dgm:spPr/>
      <dgm:t>
        <a:bodyPr/>
        <a:lstStyle/>
        <a:p>
          <a:endParaRPr lang="en-US"/>
        </a:p>
      </dgm:t>
    </dgm:pt>
    <dgm:pt modelId="{2ADEDF3D-D9C6-4028-85DE-E5B067B58BB4}" cxnId="{92360DDD-0BF9-459A-A412-267DC32E8FC2}" type="sibTrans">
      <dgm:prSet/>
      <dgm:spPr/>
      <dgm:t>
        <a:bodyPr/>
        <a:lstStyle/>
        <a:p>
          <a:endParaRPr lang="en-US"/>
        </a:p>
      </dgm:t>
    </dgm:pt>
    <dgm:pt modelId="{D525DE78-A463-492B-BFD0-11E018DAD7EA}">
      <dgm:prSet custT="1"/>
      <dgm:spPr/>
      <dgm:t>
        <a:bodyPr/>
        <a:lstStyle/>
        <a:p>
          <a:pPr>
            <a:lnSpc>
              <a:spcPct val="150000"/>
            </a:lnSpc>
          </a:pPr>
          <a:r>
            <a:rPr lang="zh-CN" sz="2000" dirty="0"/>
            <a:t>间接费用按照不超过项目直接费用扣除设备购置费后的一定比例核定</a:t>
          </a:r>
          <a:endParaRPr lang="en-US" sz="2000" dirty="0"/>
        </a:p>
      </dgm:t>
    </dgm:pt>
    <dgm:pt modelId="{60E74405-CBBF-4B35-8AB0-8695BECA20E1}" cxnId="{29CE50CC-6C4D-42F6-875B-7E74AF89A77C}" type="parTrans">
      <dgm:prSet/>
      <dgm:spPr/>
      <dgm:t>
        <a:bodyPr/>
        <a:lstStyle/>
        <a:p>
          <a:endParaRPr lang="en-US"/>
        </a:p>
      </dgm:t>
    </dgm:pt>
    <dgm:pt modelId="{A8189E44-E3DF-47F5-85AB-5B10435B39B8}" cxnId="{29CE50CC-6C4D-42F6-875B-7E74AF89A77C}" type="sibTrans">
      <dgm:prSet/>
      <dgm:spPr/>
      <dgm:t>
        <a:bodyPr/>
        <a:lstStyle/>
        <a:p>
          <a:endParaRPr lang="en-US"/>
        </a:p>
      </dgm:t>
    </dgm:pt>
    <dgm:pt modelId="{90E92BC6-1780-4684-A3B0-ADDC3F9C7B91}">
      <dgm:prSet custT="1"/>
      <dgm:spPr/>
      <dgm:t>
        <a:bodyPr/>
        <a:lstStyle/>
        <a:p>
          <a:pPr>
            <a:lnSpc>
              <a:spcPct val="150000"/>
            </a:lnSpc>
          </a:pPr>
          <a:r>
            <a:rPr lang="zh-CN" sz="2000" dirty="0"/>
            <a:t>绩效支出不单设比例限制。绩效支出只能用于项目组成员，并向创新绩效突出的团队和个人倾斜。</a:t>
          </a:r>
          <a:endParaRPr lang="en-US" sz="2000" dirty="0"/>
        </a:p>
      </dgm:t>
    </dgm:pt>
    <dgm:pt modelId="{31AA7E4E-634E-459C-871C-3237FEA376EA}" cxnId="{7BB9AD50-48A2-484B-9106-3C06B4CA4CDB}" type="parTrans">
      <dgm:prSet/>
      <dgm:spPr/>
      <dgm:t>
        <a:bodyPr/>
        <a:lstStyle/>
        <a:p>
          <a:endParaRPr lang="en-US"/>
        </a:p>
      </dgm:t>
    </dgm:pt>
    <dgm:pt modelId="{1775587B-EFE6-49C3-B515-878AE7BF9449}" cxnId="{7BB9AD50-48A2-484B-9106-3C06B4CA4CDB}" type="sibTrans">
      <dgm:prSet/>
      <dgm:spPr/>
      <dgm:t>
        <a:bodyPr/>
        <a:lstStyle/>
        <a:p>
          <a:endParaRPr lang="en-US"/>
        </a:p>
      </dgm:t>
    </dgm:pt>
    <dgm:pt modelId="{A615E336-2ADC-40A8-BC73-B7B9FF0A940A}" type="pres">
      <dgm:prSet presAssocID="{EC0864DE-E43E-45E0-ACF4-1D30B5E10813}" presName="vert0" presStyleCnt="0">
        <dgm:presLayoutVars>
          <dgm:dir/>
          <dgm:animOne val="branch"/>
          <dgm:animLvl val="lvl"/>
        </dgm:presLayoutVars>
      </dgm:prSet>
      <dgm:spPr/>
    </dgm:pt>
    <dgm:pt modelId="{57578144-CEB6-4C7D-967F-FD37CDCEF66C}" type="pres">
      <dgm:prSet presAssocID="{0922C655-56CC-4928-A41D-87A153477078}" presName="thickLine" presStyleLbl="alignNode1" presStyleIdx="0" presStyleCnt="3"/>
      <dgm:spPr/>
    </dgm:pt>
    <dgm:pt modelId="{40991E65-C559-4C55-BCEC-E7FDFFC1E2F9}" type="pres">
      <dgm:prSet presAssocID="{0922C655-56CC-4928-A41D-87A153477078}" presName="horz1" presStyleCnt="0"/>
      <dgm:spPr/>
    </dgm:pt>
    <dgm:pt modelId="{AB5A3875-EDBF-44F7-8D20-E9A7ABC518E5}" type="pres">
      <dgm:prSet presAssocID="{0922C655-56CC-4928-A41D-87A153477078}" presName="tx1" presStyleLbl="revTx" presStyleIdx="0" presStyleCnt="3" custScaleY="143293"/>
      <dgm:spPr/>
    </dgm:pt>
    <dgm:pt modelId="{EF37D002-EB57-40BC-A0B3-8E025ECFC0F5}" type="pres">
      <dgm:prSet presAssocID="{0922C655-56CC-4928-A41D-87A153477078}" presName="vert1" presStyleCnt="0"/>
      <dgm:spPr/>
    </dgm:pt>
    <dgm:pt modelId="{B7375542-6368-4C49-8381-1683351AFFC5}" type="pres">
      <dgm:prSet presAssocID="{D525DE78-A463-492B-BFD0-11E018DAD7EA}" presName="thickLine" presStyleLbl="alignNode1" presStyleIdx="1" presStyleCnt="3"/>
      <dgm:spPr/>
    </dgm:pt>
    <dgm:pt modelId="{F9173C51-63E2-48F5-B277-FE2441A780A5}" type="pres">
      <dgm:prSet presAssocID="{D525DE78-A463-492B-BFD0-11E018DAD7EA}" presName="horz1" presStyleCnt="0"/>
      <dgm:spPr/>
    </dgm:pt>
    <dgm:pt modelId="{4AB12653-9C42-4D62-B802-82D8F2A18052}" type="pres">
      <dgm:prSet presAssocID="{D525DE78-A463-492B-BFD0-11E018DAD7EA}" presName="tx1" presStyleLbl="revTx" presStyleIdx="1" presStyleCnt="3" custScaleY="95464"/>
      <dgm:spPr/>
    </dgm:pt>
    <dgm:pt modelId="{CA45C9B4-9DD6-4432-9013-E29C64FDCB9E}" type="pres">
      <dgm:prSet presAssocID="{D525DE78-A463-492B-BFD0-11E018DAD7EA}" presName="vert1" presStyleCnt="0"/>
      <dgm:spPr/>
    </dgm:pt>
    <dgm:pt modelId="{CDBBDF09-4015-4653-BD51-C9E922A7F2B8}" type="pres">
      <dgm:prSet presAssocID="{90E92BC6-1780-4684-A3B0-ADDC3F9C7B91}" presName="thickLine" presStyleLbl="alignNode1" presStyleIdx="2" presStyleCnt="3"/>
      <dgm:spPr/>
    </dgm:pt>
    <dgm:pt modelId="{F9B118BF-B3C1-49A5-A994-ACD5E15281B2}" type="pres">
      <dgm:prSet presAssocID="{90E92BC6-1780-4684-A3B0-ADDC3F9C7B91}" presName="horz1" presStyleCnt="0"/>
      <dgm:spPr/>
    </dgm:pt>
    <dgm:pt modelId="{B37F8227-EB75-4C33-9591-27C6A30DF3EC}" type="pres">
      <dgm:prSet presAssocID="{90E92BC6-1780-4684-A3B0-ADDC3F9C7B91}" presName="tx1" presStyleLbl="revTx" presStyleIdx="2" presStyleCnt="3"/>
      <dgm:spPr/>
    </dgm:pt>
    <dgm:pt modelId="{B6FB74A7-19BA-4193-A493-58CC8EE3BDC3}" type="pres">
      <dgm:prSet presAssocID="{90E92BC6-1780-4684-A3B0-ADDC3F9C7B91}" presName="vert1" presStyleCnt="0"/>
      <dgm:spPr/>
    </dgm:pt>
  </dgm:ptLst>
  <dgm:cxnLst>
    <dgm:cxn modelId="{3EDE431E-C53B-44D9-B9FF-3E7BE4F6382E}" type="presOf" srcId="{D525DE78-A463-492B-BFD0-11E018DAD7EA}" destId="{4AB12653-9C42-4D62-B802-82D8F2A18052}" srcOrd="0" destOrd="0" presId="urn:microsoft.com/office/officeart/2008/layout/LinedList"/>
    <dgm:cxn modelId="{5851634E-B19A-4887-B947-C8E52C347A9E}" type="presOf" srcId="{0922C655-56CC-4928-A41D-87A153477078}" destId="{AB5A3875-EDBF-44F7-8D20-E9A7ABC518E5}" srcOrd="0" destOrd="0" presId="urn:microsoft.com/office/officeart/2008/layout/LinedList"/>
    <dgm:cxn modelId="{7BB9AD50-48A2-484B-9106-3C06B4CA4CDB}" srcId="{EC0864DE-E43E-45E0-ACF4-1D30B5E10813}" destId="{90E92BC6-1780-4684-A3B0-ADDC3F9C7B91}" srcOrd="2" destOrd="0" parTransId="{31AA7E4E-634E-459C-871C-3237FEA376EA}" sibTransId="{1775587B-EFE6-49C3-B515-878AE7BF9449}"/>
    <dgm:cxn modelId="{C843038B-B91A-4258-8602-E5FAE18386E8}" type="presOf" srcId="{90E92BC6-1780-4684-A3B0-ADDC3F9C7B91}" destId="{B37F8227-EB75-4C33-9591-27C6A30DF3EC}" srcOrd="0" destOrd="0" presId="urn:microsoft.com/office/officeart/2008/layout/LinedList"/>
    <dgm:cxn modelId="{AA99FDCA-858D-42B9-AAF8-C90E05992CBF}" type="presOf" srcId="{EC0864DE-E43E-45E0-ACF4-1D30B5E10813}" destId="{A615E336-2ADC-40A8-BC73-B7B9FF0A940A}" srcOrd="0" destOrd="0" presId="urn:microsoft.com/office/officeart/2008/layout/LinedList"/>
    <dgm:cxn modelId="{29CE50CC-6C4D-42F6-875B-7E74AF89A77C}" srcId="{EC0864DE-E43E-45E0-ACF4-1D30B5E10813}" destId="{D525DE78-A463-492B-BFD0-11E018DAD7EA}" srcOrd="1" destOrd="0" parTransId="{60E74405-CBBF-4B35-8AB0-8695BECA20E1}" sibTransId="{A8189E44-E3DF-47F5-85AB-5B10435B39B8}"/>
    <dgm:cxn modelId="{92360DDD-0BF9-459A-A412-267DC32E8FC2}" srcId="{EC0864DE-E43E-45E0-ACF4-1D30B5E10813}" destId="{0922C655-56CC-4928-A41D-87A153477078}" srcOrd="0" destOrd="0" parTransId="{E8809B66-68AA-4DE6-B025-FD804FD9E904}" sibTransId="{2ADEDF3D-D9C6-4028-85DE-E5B067B58BB4}"/>
    <dgm:cxn modelId="{A394E58B-D93B-4E0B-AE9C-1E4349261408}" type="presParOf" srcId="{A615E336-2ADC-40A8-BC73-B7B9FF0A940A}" destId="{57578144-CEB6-4C7D-967F-FD37CDCEF66C}" srcOrd="0" destOrd="0" presId="urn:microsoft.com/office/officeart/2008/layout/LinedList"/>
    <dgm:cxn modelId="{9784B96B-75DE-41A8-8584-F30734BA235F}" type="presParOf" srcId="{A615E336-2ADC-40A8-BC73-B7B9FF0A940A}" destId="{40991E65-C559-4C55-BCEC-E7FDFFC1E2F9}" srcOrd="1" destOrd="0" presId="urn:microsoft.com/office/officeart/2008/layout/LinedList"/>
    <dgm:cxn modelId="{2677D7D6-7546-4C38-8BBC-2692A2DAA8E6}" type="presParOf" srcId="{40991E65-C559-4C55-BCEC-E7FDFFC1E2F9}" destId="{AB5A3875-EDBF-44F7-8D20-E9A7ABC518E5}" srcOrd="0" destOrd="0" presId="urn:microsoft.com/office/officeart/2008/layout/LinedList"/>
    <dgm:cxn modelId="{FF29EBFA-2D25-4ADB-B2EE-F2CAA3F68414}" type="presParOf" srcId="{40991E65-C559-4C55-BCEC-E7FDFFC1E2F9}" destId="{EF37D002-EB57-40BC-A0B3-8E025ECFC0F5}" srcOrd="1" destOrd="0" presId="urn:microsoft.com/office/officeart/2008/layout/LinedList"/>
    <dgm:cxn modelId="{3B6FAC6E-C3C0-418C-BC55-A551F0400EC7}" type="presParOf" srcId="{A615E336-2ADC-40A8-BC73-B7B9FF0A940A}" destId="{B7375542-6368-4C49-8381-1683351AFFC5}" srcOrd="2" destOrd="0" presId="urn:microsoft.com/office/officeart/2008/layout/LinedList"/>
    <dgm:cxn modelId="{6DBAC874-31F3-4044-AAF3-C614250B0E89}" type="presParOf" srcId="{A615E336-2ADC-40A8-BC73-B7B9FF0A940A}" destId="{F9173C51-63E2-48F5-B277-FE2441A780A5}" srcOrd="3" destOrd="0" presId="urn:microsoft.com/office/officeart/2008/layout/LinedList"/>
    <dgm:cxn modelId="{E37A3BDB-CC4E-4EB6-B2B2-E51C2269FB19}" type="presParOf" srcId="{F9173C51-63E2-48F5-B277-FE2441A780A5}" destId="{4AB12653-9C42-4D62-B802-82D8F2A18052}" srcOrd="0" destOrd="0" presId="urn:microsoft.com/office/officeart/2008/layout/LinedList"/>
    <dgm:cxn modelId="{AA280C19-2310-46B2-8C3C-14FD3C588821}" type="presParOf" srcId="{F9173C51-63E2-48F5-B277-FE2441A780A5}" destId="{CA45C9B4-9DD6-4432-9013-E29C64FDCB9E}" srcOrd="1" destOrd="0" presId="urn:microsoft.com/office/officeart/2008/layout/LinedList"/>
    <dgm:cxn modelId="{D8ECA807-204B-4BDD-BBB4-7A8BAD9DE999}" type="presParOf" srcId="{A615E336-2ADC-40A8-BC73-B7B9FF0A940A}" destId="{CDBBDF09-4015-4653-BD51-C9E922A7F2B8}" srcOrd="4" destOrd="0" presId="urn:microsoft.com/office/officeart/2008/layout/LinedList"/>
    <dgm:cxn modelId="{A506F820-F46A-4CD1-AF4B-9B7D38DC0910}" type="presParOf" srcId="{A615E336-2ADC-40A8-BC73-B7B9FF0A940A}" destId="{F9B118BF-B3C1-49A5-A994-ACD5E15281B2}" srcOrd="5" destOrd="0" presId="urn:microsoft.com/office/officeart/2008/layout/LinedList"/>
    <dgm:cxn modelId="{D8BAD48D-7799-4C32-AD0F-419AF437E73C}" type="presParOf" srcId="{F9B118BF-B3C1-49A5-A994-ACD5E15281B2}" destId="{B37F8227-EB75-4C33-9591-27C6A30DF3EC}" srcOrd="0" destOrd="0" presId="urn:microsoft.com/office/officeart/2008/layout/LinedList"/>
    <dgm:cxn modelId="{77AF922D-6E48-464C-B361-3CFE2B23E340}" type="presParOf" srcId="{F9B118BF-B3C1-49A5-A994-ACD5E15281B2}" destId="{B6FB74A7-19BA-4193-A493-58CC8EE3BDC3}"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5921B0-179C-4543-8F9B-641688656C0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3B318BD-12BF-4505-B1AF-5785E13E5FE5}">
      <dgm:prSet custT="1"/>
      <dgm:spPr/>
      <dgm:t>
        <a:bodyPr/>
        <a:lstStyle/>
        <a:p>
          <a:pPr>
            <a:lnSpc>
              <a:spcPct val="150000"/>
            </a:lnSpc>
          </a:pPr>
          <a:r>
            <a:rPr lang="zh-CN" sz="1600" dirty="0">
              <a:solidFill>
                <a:schemeClr val="tx1"/>
              </a:solidFill>
            </a:rPr>
            <a:t>应根据科研活动实际需要并结合参与项目的全时工作时间等因素，建立直接人力资源成本费分配制度，合理确定相关人员的开支标准。</a:t>
          </a:r>
          <a:endParaRPr lang="en-US" sz="1600" dirty="0">
            <a:solidFill>
              <a:schemeClr val="tx1"/>
            </a:solidFill>
          </a:endParaRPr>
        </a:p>
      </dgm:t>
    </dgm:pt>
    <dgm:pt modelId="{95E0DF42-9EC3-4AB5-BD21-C5E773890892}" cxnId="{401C746F-3008-4FBE-A978-42200D68FCD9}" type="parTrans">
      <dgm:prSet/>
      <dgm:spPr/>
      <dgm:t>
        <a:bodyPr/>
        <a:lstStyle/>
        <a:p>
          <a:endParaRPr lang="en-US"/>
        </a:p>
      </dgm:t>
    </dgm:pt>
    <dgm:pt modelId="{17E8D1B2-3EF7-4564-B59F-4A6C3FA863C0}" cxnId="{401C746F-3008-4FBE-A978-42200D68FCD9}" type="sibTrans">
      <dgm:prSet/>
      <dgm:spPr>
        <a:solidFill>
          <a:srgbClr val="00B050">
            <a:alpha val="90000"/>
          </a:srgbClr>
        </a:solidFill>
      </dgm:spPr>
      <dgm:t>
        <a:bodyPr/>
        <a:lstStyle/>
        <a:p>
          <a:endParaRPr lang="en-US"/>
        </a:p>
      </dgm:t>
    </dgm:pt>
    <dgm:pt modelId="{9E218220-5933-4D0A-8AF7-FB86FEBE0AD1}">
      <dgm:prSet custT="1"/>
      <dgm:spPr/>
      <dgm:t>
        <a:bodyPr/>
        <a:lstStyle/>
        <a:p>
          <a:pPr>
            <a:lnSpc>
              <a:spcPct val="150000"/>
            </a:lnSpc>
          </a:pPr>
          <a:r>
            <a:rPr lang="zh-CN" sz="1600" dirty="0">
              <a:solidFill>
                <a:schemeClr val="tx1"/>
              </a:solidFill>
            </a:rPr>
            <a:t>项目聘用人员的劳务费开支标准，参照当地科学研究和技术服务业从业人员平均工资水平，根据其在项目研究中承担的工作任务确定。</a:t>
          </a:r>
          <a:endParaRPr lang="en-US" sz="1600" dirty="0">
            <a:solidFill>
              <a:schemeClr val="tx1"/>
            </a:solidFill>
          </a:endParaRPr>
        </a:p>
      </dgm:t>
    </dgm:pt>
    <dgm:pt modelId="{C5F8DCBD-7708-465A-9493-47D7D2079D4F}" cxnId="{1ADA6936-C9BB-440E-821F-AC8162BEB42B}" type="parTrans">
      <dgm:prSet/>
      <dgm:spPr/>
      <dgm:t>
        <a:bodyPr/>
        <a:lstStyle/>
        <a:p>
          <a:endParaRPr lang="en-US"/>
        </a:p>
      </dgm:t>
    </dgm:pt>
    <dgm:pt modelId="{CBA12E7D-A08E-4C9D-8918-9763B4CB1460}" cxnId="{1ADA6936-C9BB-440E-821F-AC8162BEB42B}" type="sibTrans">
      <dgm:prSet/>
      <dgm:spPr>
        <a:solidFill>
          <a:srgbClr val="92D050">
            <a:alpha val="90000"/>
          </a:srgbClr>
        </a:solidFill>
      </dgm:spPr>
      <dgm:t>
        <a:bodyPr/>
        <a:lstStyle/>
        <a:p>
          <a:endParaRPr lang="en-US"/>
        </a:p>
      </dgm:t>
    </dgm:pt>
    <dgm:pt modelId="{B2FFB16D-2992-442E-9596-50F09BB4DB86}">
      <dgm:prSet custT="1"/>
      <dgm:spPr/>
      <dgm:t>
        <a:bodyPr/>
        <a:lstStyle/>
        <a:p>
          <a:r>
            <a:rPr lang="zh-CN" sz="1600" dirty="0">
              <a:solidFill>
                <a:schemeClr val="tx1"/>
              </a:solidFill>
            </a:rPr>
            <a:t>社会保险补助、住房公积金等可纳入直接人力资源成本费科目列支。</a:t>
          </a:r>
          <a:endParaRPr lang="en-US" sz="1600" dirty="0">
            <a:solidFill>
              <a:schemeClr val="tx1"/>
            </a:solidFill>
          </a:endParaRPr>
        </a:p>
      </dgm:t>
    </dgm:pt>
    <dgm:pt modelId="{A0CEB905-1E17-44A6-8317-216219C209BA}" cxnId="{01294A3E-DDB6-4E4A-859E-B44BD2DF98F9}" type="parTrans">
      <dgm:prSet/>
      <dgm:spPr/>
      <dgm:t>
        <a:bodyPr/>
        <a:lstStyle/>
        <a:p>
          <a:endParaRPr lang="en-US"/>
        </a:p>
      </dgm:t>
    </dgm:pt>
    <dgm:pt modelId="{B90149DF-FE48-447A-B5B7-EF663E0175E9}" cxnId="{01294A3E-DDB6-4E4A-859E-B44BD2DF98F9}" type="sibTrans">
      <dgm:prSet/>
      <dgm:spPr>
        <a:solidFill>
          <a:srgbClr val="92D050">
            <a:alpha val="90000"/>
          </a:srgbClr>
        </a:solidFill>
      </dgm:spPr>
      <dgm:t>
        <a:bodyPr/>
        <a:lstStyle/>
        <a:p>
          <a:endParaRPr lang="en-US"/>
        </a:p>
      </dgm:t>
    </dgm:pt>
    <dgm:pt modelId="{68E30867-EFC5-4F46-99A9-A03ACB12E82B}">
      <dgm:prSet custT="1"/>
      <dgm:spPr/>
      <dgm:t>
        <a:bodyPr/>
        <a:lstStyle/>
        <a:p>
          <a:r>
            <a:rPr lang="zh-CN" sz="1600" dirty="0">
              <a:solidFill>
                <a:schemeClr val="tx1"/>
              </a:solidFill>
            </a:rPr>
            <a:t>专家咨询费不得支付给参与本项目及所属课题研究和管理的相关人员。</a:t>
          </a:r>
          <a:endParaRPr lang="en-US" sz="1600" dirty="0">
            <a:solidFill>
              <a:schemeClr val="tx1"/>
            </a:solidFill>
          </a:endParaRPr>
        </a:p>
      </dgm:t>
    </dgm:pt>
    <dgm:pt modelId="{0ECABB2A-654E-4CA3-AA49-CD6BFF816302}" cxnId="{88D59040-9E08-4599-B944-BB576952E121}" type="parTrans">
      <dgm:prSet/>
      <dgm:spPr/>
      <dgm:t>
        <a:bodyPr/>
        <a:lstStyle/>
        <a:p>
          <a:endParaRPr lang="en-US"/>
        </a:p>
      </dgm:t>
    </dgm:pt>
    <dgm:pt modelId="{148CEAE1-B5A6-418B-81EF-B652A3BCCCAC}" cxnId="{88D59040-9E08-4599-B944-BB576952E121}" type="sibTrans">
      <dgm:prSet/>
      <dgm:spPr/>
      <dgm:t>
        <a:bodyPr/>
        <a:lstStyle/>
        <a:p>
          <a:endParaRPr lang="en-US"/>
        </a:p>
      </dgm:t>
    </dgm:pt>
    <dgm:pt modelId="{227229CD-7A97-402E-B3AF-044EE5483B33}" type="pres">
      <dgm:prSet presAssocID="{825921B0-179C-4543-8F9B-641688656C09}" presName="outerComposite" presStyleCnt="0">
        <dgm:presLayoutVars>
          <dgm:chMax val="5"/>
          <dgm:dir/>
          <dgm:resizeHandles val="exact"/>
        </dgm:presLayoutVars>
      </dgm:prSet>
      <dgm:spPr/>
    </dgm:pt>
    <dgm:pt modelId="{801F6BED-46D0-45A6-AC60-A81C60972E1C}" type="pres">
      <dgm:prSet presAssocID="{825921B0-179C-4543-8F9B-641688656C09}" presName="dummyMaxCanvas" presStyleCnt="0">
        <dgm:presLayoutVars/>
      </dgm:prSet>
      <dgm:spPr/>
    </dgm:pt>
    <dgm:pt modelId="{E7BACE82-BD60-421B-8B65-50C999690670}" type="pres">
      <dgm:prSet presAssocID="{825921B0-179C-4543-8F9B-641688656C09}" presName="FourNodes_1" presStyleLbl="node1" presStyleIdx="0" presStyleCnt="4" custScaleX="115052" custLinFactNeighborX="5147">
        <dgm:presLayoutVars>
          <dgm:bulletEnabled val="1"/>
        </dgm:presLayoutVars>
      </dgm:prSet>
      <dgm:spPr/>
    </dgm:pt>
    <dgm:pt modelId="{2CB7DBF1-EA3F-4FF2-B6F3-E8019D2C6CB9}" type="pres">
      <dgm:prSet presAssocID="{825921B0-179C-4543-8F9B-641688656C09}" presName="FourNodes_2" presStyleLbl="node1" presStyleIdx="1" presStyleCnt="4" custScaleX="121388" custLinFactNeighborX="12327" custLinFactNeighborY="4310">
        <dgm:presLayoutVars>
          <dgm:bulletEnabled val="1"/>
        </dgm:presLayoutVars>
      </dgm:prSet>
      <dgm:spPr/>
    </dgm:pt>
    <dgm:pt modelId="{87F0AC7B-7994-4C3C-968A-BCA04E04C614}" type="pres">
      <dgm:prSet presAssocID="{825921B0-179C-4543-8F9B-641688656C09}" presName="FourNodes_3" presStyleLbl="node1" presStyleIdx="2" presStyleCnt="4" custScaleX="107412" custLinFactNeighborX="635" custLinFactNeighborY="14115">
        <dgm:presLayoutVars>
          <dgm:bulletEnabled val="1"/>
        </dgm:presLayoutVars>
      </dgm:prSet>
      <dgm:spPr/>
    </dgm:pt>
    <dgm:pt modelId="{ACB73A2E-C07B-4BDD-AC99-80BCAED7B9A9}" type="pres">
      <dgm:prSet presAssocID="{825921B0-179C-4543-8F9B-641688656C09}" presName="FourNodes_4" presStyleLbl="node1" presStyleIdx="3" presStyleCnt="4" custScaleX="113683" custScaleY="94805" custLinFactNeighborX="5266" custLinFactNeighborY="17550">
        <dgm:presLayoutVars>
          <dgm:bulletEnabled val="1"/>
        </dgm:presLayoutVars>
      </dgm:prSet>
      <dgm:spPr/>
    </dgm:pt>
    <dgm:pt modelId="{C27187D9-D6C9-4A6C-AFCC-662476872D77}" type="pres">
      <dgm:prSet presAssocID="{825921B0-179C-4543-8F9B-641688656C09}" presName="FourConn_1-2" presStyleLbl="fgAccFollowNode1" presStyleIdx="0" presStyleCnt="3">
        <dgm:presLayoutVars>
          <dgm:bulletEnabled val="1"/>
        </dgm:presLayoutVars>
      </dgm:prSet>
      <dgm:spPr/>
    </dgm:pt>
    <dgm:pt modelId="{2CC6FB0B-B7B2-4799-BFC7-A83D3AF5FE2D}" type="pres">
      <dgm:prSet presAssocID="{825921B0-179C-4543-8F9B-641688656C09}" presName="FourConn_2-3" presStyleLbl="fgAccFollowNode1" presStyleIdx="1" presStyleCnt="3">
        <dgm:presLayoutVars>
          <dgm:bulletEnabled val="1"/>
        </dgm:presLayoutVars>
      </dgm:prSet>
      <dgm:spPr/>
    </dgm:pt>
    <dgm:pt modelId="{5A0C8913-3F2B-44A4-BFD2-C5104ED64DA3}" type="pres">
      <dgm:prSet presAssocID="{825921B0-179C-4543-8F9B-641688656C09}" presName="FourConn_3-4" presStyleLbl="fgAccFollowNode1" presStyleIdx="2" presStyleCnt="3">
        <dgm:presLayoutVars>
          <dgm:bulletEnabled val="1"/>
        </dgm:presLayoutVars>
      </dgm:prSet>
      <dgm:spPr/>
    </dgm:pt>
    <dgm:pt modelId="{475C6281-CEEE-478D-B6DE-C88F4DDB8678}" type="pres">
      <dgm:prSet presAssocID="{825921B0-179C-4543-8F9B-641688656C09}" presName="FourNodes_1_text" presStyleLbl="node1" presStyleIdx="3" presStyleCnt="4">
        <dgm:presLayoutVars>
          <dgm:bulletEnabled val="1"/>
        </dgm:presLayoutVars>
      </dgm:prSet>
      <dgm:spPr/>
    </dgm:pt>
    <dgm:pt modelId="{1C28F92D-E80B-42F9-B8CD-57A971493A14}" type="pres">
      <dgm:prSet presAssocID="{825921B0-179C-4543-8F9B-641688656C09}" presName="FourNodes_2_text" presStyleLbl="node1" presStyleIdx="3" presStyleCnt="4">
        <dgm:presLayoutVars>
          <dgm:bulletEnabled val="1"/>
        </dgm:presLayoutVars>
      </dgm:prSet>
      <dgm:spPr/>
    </dgm:pt>
    <dgm:pt modelId="{576AA1D8-9CEE-41D2-9BA5-2967B8FDD3FF}" type="pres">
      <dgm:prSet presAssocID="{825921B0-179C-4543-8F9B-641688656C09}" presName="FourNodes_3_text" presStyleLbl="node1" presStyleIdx="3" presStyleCnt="4">
        <dgm:presLayoutVars>
          <dgm:bulletEnabled val="1"/>
        </dgm:presLayoutVars>
      </dgm:prSet>
      <dgm:spPr/>
    </dgm:pt>
    <dgm:pt modelId="{54553317-C6EE-4282-A3D5-49FA8F828C04}" type="pres">
      <dgm:prSet presAssocID="{825921B0-179C-4543-8F9B-641688656C09}" presName="FourNodes_4_text" presStyleLbl="node1" presStyleIdx="3" presStyleCnt="4">
        <dgm:presLayoutVars>
          <dgm:bulletEnabled val="1"/>
        </dgm:presLayoutVars>
      </dgm:prSet>
      <dgm:spPr/>
    </dgm:pt>
  </dgm:ptLst>
  <dgm:cxnLst>
    <dgm:cxn modelId="{DB30F113-D715-4C54-ADEA-83AD0A72BA17}" type="presOf" srcId="{17E8D1B2-3EF7-4564-B59F-4A6C3FA863C0}" destId="{C27187D9-D6C9-4A6C-AFCC-662476872D77}" srcOrd="0" destOrd="0" presId="urn:microsoft.com/office/officeart/2005/8/layout/vProcess5"/>
    <dgm:cxn modelId="{865C3A2B-08A9-40D7-A22B-35EEDFC41DFC}" type="presOf" srcId="{68E30867-EFC5-4F46-99A9-A03ACB12E82B}" destId="{54553317-C6EE-4282-A3D5-49FA8F828C04}" srcOrd="1" destOrd="0" presId="urn:microsoft.com/office/officeart/2005/8/layout/vProcess5"/>
    <dgm:cxn modelId="{7C518733-4E4B-43A0-8536-C6044BA23F06}" type="presOf" srcId="{9E218220-5933-4D0A-8AF7-FB86FEBE0AD1}" destId="{1C28F92D-E80B-42F9-B8CD-57A971493A14}" srcOrd="1" destOrd="0" presId="urn:microsoft.com/office/officeart/2005/8/layout/vProcess5"/>
    <dgm:cxn modelId="{249D0F36-C0D4-43D3-AEEB-EEA0D0676890}" type="presOf" srcId="{33B318BD-12BF-4505-B1AF-5785E13E5FE5}" destId="{E7BACE82-BD60-421B-8B65-50C999690670}" srcOrd="0" destOrd="0" presId="urn:microsoft.com/office/officeart/2005/8/layout/vProcess5"/>
    <dgm:cxn modelId="{1ADA6936-C9BB-440E-821F-AC8162BEB42B}" srcId="{825921B0-179C-4543-8F9B-641688656C09}" destId="{9E218220-5933-4D0A-8AF7-FB86FEBE0AD1}" srcOrd="1" destOrd="0" parTransId="{C5F8DCBD-7708-465A-9493-47D7D2079D4F}" sibTransId="{CBA12E7D-A08E-4C9D-8918-9763B4CB1460}"/>
    <dgm:cxn modelId="{01294A3E-DDB6-4E4A-859E-B44BD2DF98F9}" srcId="{825921B0-179C-4543-8F9B-641688656C09}" destId="{B2FFB16D-2992-442E-9596-50F09BB4DB86}" srcOrd="2" destOrd="0" parTransId="{A0CEB905-1E17-44A6-8317-216219C209BA}" sibTransId="{B90149DF-FE48-447A-B5B7-EF663E0175E9}"/>
    <dgm:cxn modelId="{88D59040-9E08-4599-B944-BB576952E121}" srcId="{825921B0-179C-4543-8F9B-641688656C09}" destId="{68E30867-EFC5-4F46-99A9-A03ACB12E82B}" srcOrd="3" destOrd="0" parTransId="{0ECABB2A-654E-4CA3-AA49-CD6BFF816302}" sibTransId="{148CEAE1-B5A6-418B-81EF-B652A3BCCCAC}"/>
    <dgm:cxn modelId="{124DB269-4E27-4933-B90A-650A23A252CE}" type="presOf" srcId="{B2FFB16D-2992-442E-9596-50F09BB4DB86}" destId="{576AA1D8-9CEE-41D2-9BA5-2967B8FDD3FF}" srcOrd="1" destOrd="0" presId="urn:microsoft.com/office/officeart/2005/8/layout/vProcess5"/>
    <dgm:cxn modelId="{401C746F-3008-4FBE-A978-42200D68FCD9}" srcId="{825921B0-179C-4543-8F9B-641688656C09}" destId="{33B318BD-12BF-4505-B1AF-5785E13E5FE5}" srcOrd="0" destOrd="0" parTransId="{95E0DF42-9EC3-4AB5-BD21-C5E773890892}" sibTransId="{17E8D1B2-3EF7-4564-B59F-4A6C3FA863C0}"/>
    <dgm:cxn modelId="{6DC52A73-54DC-4D44-9751-078D44802DFB}" type="presOf" srcId="{825921B0-179C-4543-8F9B-641688656C09}" destId="{227229CD-7A97-402E-B3AF-044EE5483B33}" srcOrd="0" destOrd="0" presId="urn:microsoft.com/office/officeart/2005/8/layout/vProcess5"/>
    <dgm:cxn modelId="{FF059957-1DB5-4490-B95F-E733B4E37E74}" type="presOf" srcId="{68E30867-EFC5-4F46-99A9-A03ACB12E82B}" destId="{ACB73A2E-C07B-4BDD-AC99-80BCAED7B9A9}" srcOrd="0" destOrd="0" presId="urn:microsoft.com/office/officeart/2005/8/layout/vProcess5"/>
    <dgm:cxn modelId="{104D608D-397A-4848-8666-A3560DC9ACBF}" type="presOf" srcId="{9E218220-5933-4D0A-8AF7-FB86FEBE0AD1}" destId="{2CB7DBF1-EA3F-4FF2-B6F3-E8019D2C6CB9}" srcOrd="0" destOrd="0" presId="urn:microsoft.com/office/officeart/2005/8/layout/vProcess5"/>
    <dgm:cxn modelId="{C48C2B9C-2114-4FFF-BE16-85135D9C1E8B}" type="presOf" srcId="{CBA12E7D-A08E-4C9D-8918-9763B4CB1460}" destId="{2CC6FB0B-B7B2-4799-BFC7-A83D3AF5FE2D}" srcOrd="0" destOrd="0" presId="urn:microsoft.com/office/officeart/2005/8/layout/vProcess5"/>
    <dgm:cxn modelId="{6CFD4C9D-1844-4AE0-8B16-BAF47FA72C9B}" type="presOf" srcId="{B90149DF-FE48-447A-B5B7-EF663E0175E9}" destId="{5A0C8913-3F2B-44A4-BFD2-C5104ED64DA3}" srcOrd="0" destOrd="0" presId="urn:microsoft.com/office/officeart/2005/8/layout/vProcess5"/>
    <dgm:cxn modelId="{A9694BBB-6C3D-4B4F-80F8-9424B02580A7}" type="presOf" srcId="{B2FFB16D-2992-442E-9596-50F09BB4DB86}" destId="{87F0AC7B-7994-4C3C-968A-BCA04E04C614}" srcOrd="0" destOrd="0" presId="urn:microsoft.com/office/officeart/2005/8/layout/vProcess5"/>
    <dgm:cxn modelId="{C9F3B5E9-734E-4844-9B4E-4842D0515954}" type="presOf" srcId="{33B318BD-12BF-4505-B1AF-5785E13E5FE5}" destId="{475C6281-CEEE-478D-B6DE-C88F4DDB8678}" srcOrd="1" destOrd="0" presId="urn:microsoft.com/office/officeart/2005/8/layout/vProcess5"/>
    <dgm:cxn modelId="{39B5A4C6-5BFE-4F63-9C30-96E005753834}" type="presParOf" srcId="{227229CD-7A97-402E-B3AF-044EE5483B33}" destId="{801F6BED-46D0-45A6-AC60-A81C60972E1C}" srcOrd="0" destOrd="0" presId="urn:microsoft.com/office/officeart/2005/8/layout/vProcess5"/>
    <dgm:cxn modelId="{6AD6C15B-6AF3-4DAC-971B-6EA0817164E0}" type="presParOf" srcId="{227229CD-7A97-402E-B3AF-044EE5483B33}" destId="{E7BACE82-BD60-421B-8B65-50C999690670}" srcOrd="1" destOrd="0" presId="urn:microsoft.com/office/officeart/2005/8/layout/vProcess5"/>
    <dgm:cxn modelId="{5AA48D73-E6DC-493F-B4F3-7C3846A39D4A}" type="presParOf" srcId="{227229CD-7A97-402E-B3AF-044EE5483B33}" destId="{2CB7DBF1-EA3F-4FF2-B6F3-E8019D2C6CB9}" srcOrd="2" destOrd="0" presId="urn:microsoft.com/office/officeart/2005/8/layout/vProcess5"/>
    <dgm:cxn modelId="{C0553D72-24FB-48A7-AFE4-19B2D4988744}" type="presParOf" srcId="{227229CD-7A97-402E-B3AF-044EE5483B33}" destId="{87F0AC7B-7994-4C3C-968A-BCA04E04C614}" srcOrd="3" destOrd="0" presId="urn:microsoft.com/office/officeart/2005/8/layout/vProcess5"/>
    <dgm:cxn modelId="{76523145-C804-4561-9F1E-5A6802C02B3D}" type="presParOf" srcId="{227229CD-7A97-402E-B3AF-044EE5483B33}" destId="{ACB73A2E-C07B-4BDD-AC99-80BCAED7B9A9}" srcOrd="4" destOrd="0" presId="urn:microsoft.com/office/officeart/2005/8/layout/vProcess5"/>
    <dgm:cxn modelId="{1EAD0484-D803-43E9-A7CA-9EE822608744}" type="presParOf" srcId="{227229CD-7A97-402E-B3AF-044EE5483B33}" destId="{C27187D9-D6C9-4A6C-AFCC-662476872D77}" srcOrd="5" destOrd="0" presId="urn:microsoft.com/office/officeart/2005/8/layout/vProcess5"/>
    <dgm:cxn modelId="{BFD30392-FD54-4D10-918F-B87AB3C66670}" type="presParOf" srcId="{227229CD-7A97-402E-B3AF-044EE5483B33}" destId="{2CC6FB0B-B7B2-4799-BFC7-A83D3AF5FE2D}" srcOrd="6" destOrd="0" presId="urn:microsoft.com/office/officeart/2005/8/layout/vProcess5"/>
    <dgm:cxn modelId="{0F310FF1-48A5-40ED-8F9D-A21F59B3592D}" type="presParOf" srcId="{227229CD-7A97-402E-B3AF-044EE5483B33}" destId="{5A0C8913-3F2B-44A4-BFD2-C5104ED64DA3}" srcOrd="7" destOrd="0" presId="urn:microsoft.com/office/officeart/2005/8/layout/vProcess5"/>
    <dgm:cxn modelId="{BEFB6CD9-0C19-4006-8A4F-91C988AFA6A3}" type="presParOf" srcId="{227229CD-7A97-402E-B3AF-044EE5483B33}" destId="{475C6281-CEEE-478D-B6DE-C88F4DDB8678}" srcOrd="8" destOrd="0" presId="urn:microsoft.com/office/officeart/2005/8/layout/vProcess5"/>
    <dgm:cxn modelId="{43884D31-B77D-4E0A-866D-DA22AD1F775B}" type="presParOf" srcId="{227229CD-7A97-402E-B3AF-044EE5483B33}" destId="{1C28F92D-E80B-42F9-B8CD-57A971493A14}" srcOrd="9" destOrd="0" presId="urn:microsoft.com/office/officeart/2005/8/layout/vProcess5"/>
    <dgm:cxn modelId="{D9ED08B8-E26D-40CF-A05A-7DB3C24A6A41}" type="presParOf" srcId="{227229CD-7A97-402E-B3AF-044EE5483B33}" destId="{576AA1D8-9CEE-41D2-9BA5-2967B8FDD3FF}" srcOrd="10" destOrd="0" presId="urn:microsoft.com/office/officeart/2005/8/layout/vProcess5"/>
    <dgm:cxn modelId="{C0277321-6FE3-450B-8DA6-2B411CAE7049}" type="presParOf" srcId="{227229CD-7A97-402E-B3AF-044EE5483B33}" destId="{54553317-C6EE-4282-A3D5-49FA8F828C04}" srcOrd="1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56265" cy="2399665"/>
        <a:chOff x="0" y="0"/>
        <a:chExt cx="10756265" cy="2399665"/>
      </a:xfrm>
    </dsp:grpSpPr>
    <dsp:sp modelId="{F646CA2C-3C5C-4CEF-8AAC-9880F77F1F55}">
      <dsp:nvSpPr>
        <dsp:cNvPr id="3" name="圆角矩形 2"/>
        <dsp:cNvSpPr/>
      </dsp:nvSpPr>
      <dsp:spPr bwMode="white">
        <a:xfrm>
          <a:off x="3679369" y="159337"/>
          <a:ext cx="3025200" cy="192100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679369" y="159337"/>
        <a:ext cx="3025200" cy="1921002"/>
      </dsp:txXfrm>
    </dsp:sp>
    <dsp:sp modelId="{233AEC2E-DAB1-408C-BE4E-67E4A0D48178}">
      <dsp:nvSpPr>
        <dsp:cNvPr id="4" name="圆角矩形 3"/>
        <dsp:cNvSpPr/>
      </dsp:nvSpPr>
      <dsp:spPr bwMode="white">
        <a:xfrm>
          <a:off x="4015502" y="478663"/>
          <a:ext cx="3025200" cy="192100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dirty="0">
              <a:solidFill>
                <a:schemeClr val="dk1"/>
              </a:solidFill>
            </a:rPr>
            <a:t>《</a:t>
          </a:r>
          <a:r>
            <a:rPr lang="zh-CN" dirty="0">
              <a:solidFill>
                <a:schemeClr val="dk1"/>
              </a:solidFill>
            </a:rPr>
            <a:t>关于改革完善中央财政科研经费管理的若干意见</a:t>
          </a:r>
          <a:r>
            <a:rPr lang="en-US" dirty="0">
              <a:solidFill>
                <a:schemeClr val="dk1"/>
              </a:solidFill>
            </a:rPr>
            <a:t>》  </a:t>
          </a:r>
          <a:endParaRPr lang="en-US" dirty="0">
            <a:solidFill>
              <a:schemeClr val="dk1"/>
            </a:solidFill>
          </a:endParaRPr>
        </a:p>
        <a:p>
          <a:pPr lvl="0">
            <a:lnSpc>
              <a:spcPct val="100000"/>
            </a:lnSpc>
            <a:spcBef>
              <a:spcPct val="0"/>
            </a:spcBef>
            <a:spcAft>
              <a:spcPct val="35000"/>
            </a:spcAft>
          </a:pPr>
          <a:r>
            <a:rPr lang="zh-CN" dirty="0">
              <a:solidFill>
                <a:schemeClr val="dk1"/>
              </a:solidFill>
            </a:rPr>
            <a:t>（国办发</a:t>
          </a:r>
          <a:r>
            <a:rPr lang="en-US" dirty="0">
              <a:solidFill>
                <a:schemeClr val="dk1"/>
              </a:solidFill>
            </a:rPr>
            <a:t>〔2021〕32</a:t>
          </a:r>
          <a:r>
            <a:rPr lang="zh-CN" dirty="0">
              <a:solidFill>
                <a:schemeClr val="dk1"/>
              </a:solidFill>
            </a:rPr>
            <a:t>号）</a:t>
          </a:r>
          <a:r>
            <a:rPr lang="en-US" dirty="0">
              <a:solidFill>
                <a:schemeClr val="dk1"/>
              </a:solidFill>
            </a:rPr>
            <a:t>2021.08.05</a:t>
          </a:r>
          <a:endParaRPr>
            <a:solidFill>
              <a:schemeClr val="dk1"/>
            </a:solidFill>
          </a:endParaRPr>
        </a:p>
      </dsp:txBody>
      <dsp:txXfrm>
        <a:off x="4015502" y="478663"/>
        <a:ext cx="3025200" cy="1921002"/>
      </dsp:txXfrm>
    </dsp:sp>
    <dsp:sp modelId="{9044CC52-8855-44B0-BEC4-9583A3508B87}">
      <dsp:nvSpPr>
        <dsp:cNvPr id="5" name="圆角矩形 4"/>
        <dsp:cNvSpPr/>
      </dsp:nvSpPr>
      <dsp:spPr bwMode="white">
        <a:xfrm>
          <a:off x="-112531" y="159337"/>
          <a:ext cx="3025200" cy="192100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12531" y="159337"/>
        <a:ext cx="3025200" cy="1921002"/>
      </dsp:txXfrm>
    </dsp:sp>
    <dsp:sp modelId="{3DB3DD15-9A9B-4A26-BA40-AEE31AF9CFC7}">
      <dsp:nvSpPr>
        <dsp:cNvPr id="6" name="圆角矩形 5"/>
        <dsp:cNvSpPr/>
      </dsp:nvSpPr>
      <dsp:spPr bwMode="white">
        <a:xfrm>
          <a:off x="223603" y="478663"/>
          <a:ext cx="3025200" cy="192100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solidFill>
                <a:schemeClr val="dk1"/>
              </a:solidFill>
            </a:rPr>
            <a:t>国家重点研发计划重点专项项目预算编报指南</a:t>
          </a:r>
          <a:endParaRPr lang="en-US" altLang="zh-CN" dirty="0">
            <a:solidFill>
              <a:schemeClr val="dk1"/>
            </a:solidFill>
          </a:endParaRPr>
        </a:p>
        <a:p>
          <a:pPr lvl="0">
            <a:lnSpc>
              <a:spcPct val="100000"/>
            </a:lnSpc>
            <a:spcBef>
              <a:spcPct val="0"/>
            </a:spcBef>
            <a:spcAft>
              <a:spcPct val="35000"/>
            </a:spcAft>
          </a:pPr>
          <a:r>
            <a:rPr lang="zh-CN" altLang="en-US" dirty="0">
              <a:solidFill>
                <a:schemeClr val="dk1"/>
              </a:solidFill>
            </a:rPr>
            <a:t>（国科发资</a:t>
          </a:r>
          <a:r>
            <a:rPr lang="en-US" altLang="zh-CN" dirty="0">
              <a:solidFill>
                <a:schemeClr val="dk1"/>
              </a:solidFill>
            </a:rPr>
            <a:t>〔2017〕261</a:t>
          </a:r>
          <a:r>
            <a:rPr lang="zh-CN" altLang="en-US" dirty="0">
              <a:solidFill>
                <a:schemeClr val="dk1"/>
              </a:solidFill>
            </a:rPr>
            <a:t>号）</a:t>
          </a:r>
          <a:endParaRPr>
            <a:solidFill>
              <a:schemeClr val="dk1"/>
            </a:solidFill>
          </a:endParaRPr>
        </a:p>
      </dsp:txBody>
      <dsp:txXfrm>
        <a:off x="223603" y="478663"/>
        <a:ext cx="3025200" cy="1921002"/>
      </dsp:txXfrm>
    </dsp:sp>
    <dsp:sp modelId="{46E860EC-3978-47EE-A926-077888D8967E}">
      <dsp:nvSpPr>
        <dsp:cNvPr id="7" name="圆角矩形 6"/>
        <dsp:cNvSpPr/>
      </dsp:nvSpPr>
      <dsp:spPr bwMode="white">
        <a:xfrm>
          <a:off x="7394932" y="79668"/>
          <a:ext cx="3025200" cy="192100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7394932" y="79668"/>
        <a:ext cx="3025200" cy="1921002"/>
      </dsp:txXfrm>
    </dsp:sp>
    <dsp:sp modelId="{8D945E9E-4475-4FB5-8E9E-97A58F8306F6}">
      <dsp:nvSpPr>
        <dsp:cNvPr id="8" name="圆角矩形 7"/>
        <dsp:cNvSpPr/>
      </dsp:nvSpPr>
      <dsp:spPr bwMode="white">
        <a:xfrm>
          <a:off x="7731065" y="398995"/>
          <a:ext cx="3025200" cy="192100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dirty="0">
              <a:solidFill>
                <a:schemeClr val="dk1"/>
              </a:solidFill>
            </a:rPr>
            <a:t>《国家重点研发计划资金管理办法》（修订）</a:t>
          </a:r>
          <a:endParaRPr lang="en-US" altLang="zh-CN" dirty="0">
            <a:solidFill>
              <a:schemeClr val="dk1"/>
            </a:solidFill>
          </a:endParaRPr>
        </a:p>
        <a:p>
          <a:pPr lvl="0">
            <a:lnSpc>
              <a:spcPct val="100000"/>
            </a:lnSpc>
            <a:spcBef>
              <a:spcPct val="0"/>
            </a:spcBef>
            <a:spcAft>
              <a:spcPct val="35000"/>
            </a:spcAft>
          </a:pPr>
          <a:r>
            <a:rPr lang="zh-CN" dirty="0">
              <a:solidFill>
                <a:schemeClr val="dk1"/>
              </a:solidFill>
            </a:rPr>
            <a:t>（财教</a:t>
          </a:r>
          <a:r>
            <a:rPr lang="en-US" dirty="0">
              <a:solidFill>
                <a:schemeClr val="dk1"/>
              </a:solidFill>
            </a:rPr>
            <a:t>〔2021〕178</a:t>
          </a:r>
          <a:r>
            <a:rPr lang="zh-CN" dirty="0">
              <a:solidFill>
                <a:schemeClr val="dk1"/>
              </a:solidFill>
            </a:rPr>
            <a:t>号）</a:t>
          </a:r>
          <a:r>
            <a:rPr lang="en-US" dirty="0">
              <a:solidFill>
                <a:schemeClr val="dk1"/>
              </a:solidFill>
            </a:rPr>
            <a:t>2021.09.29</a:t>
          </a:r>
          <a:endParaRPr>
            <a:solidFill>
              <a:schemeClr val="dk1"/>
            </a:solidFill>
          </a:endParaRPr>
        </a:p>
      </dsp:txBody>
      <dsp:txXfrm>
        <a:off x="7731065" y="398995"/>
        <a:ext cx="3025200" cy="192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81456" cy="4213926"/>
        <a:chOff x="0" y="0"/>
        <a:chExt cx="7481456" cy="4213926"/>
      </a:xfrm>
    </dsp:grpSpPr>
    <dsp:sp modelId="{B8928E03-31AE-456F-9A94-F51314A92585}">
      <dsp:nvSpPr>
        <dsp:cNvPr id="3" name="直接连接符 2"/>
        <dsp:cNvSpPr/>
      </dsp:nvSpPr>
      <dsp:spPr bwMode="white">
        <a:xfrm>
          <a:off x="0" y="0"/>
          <a:ext cx="7481456" cy="0"/>
        </a:xfrm>
        <a:prstGeom prst="line">
          <a:avLst/>
        </a:prstGeom>
      </dsp:spPr>
      <dsp:style>
        <a:lnRef idx="2">
          <a:schemeClr val="accent1"/>
        </a:lnRef>
        <a:fillRef idx="1">
          <a:schemeClr val="accent1"/>
        </a:fillRef>
        <a:effectRef idx="0">
          <a:scrgbClr r="0" g="0" b="0"/>
        </a:effectRef>
        <a:fontRef idx="minor">
          <a:schemeClr val="lt1"/>
        </a:fontRef>
      </dsp:style>
      <dsp:txXfrm>
        <a:off x="0" y="0"/>
        <a:ext cx="7481456" cy="0"/>
      </dsp:txXfrm>
    </dsp:sp>
    <dsp:sp modelId="{59B32AD2-4EBF-4E5A-816D-375AB4B821B7}">
      <dsp:nvSpPr>
        <dsp:cNvPr id="4" name="矩形 3"/>
        <dsp:cNvSpPr/>
      </dsp:nvSpPr>
      <dsp:spPr bwMode="white">
        <a:xfrm>
          <a:off x="0" y="0"/>
          <a:ext cx="7481456" cy="210696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a:lnSpc>
              <a:spcPct val="150000"/>
            </a:lnSpc>
            <a:spcBef>
              <a:spcPct val="0"/>
            </a:spcBef>
            <a:spcAft>
              <a:spcPct val="35000"/>
            </a:spcAft>
          </a:pPr>
          <a:r>
            <a:rPr lang="zh-CN" sz="2000" kern="1200" dirty="0">
              <a:solidFill>
                <a:prstClr val="black">
                  <a:hueOff val="0"/>
                  <a:satOff val="0"/>
                  <a:lumOff val="0"/>
                  <a:alphaOff val="0"/>
                </a:prstClr>
              </a:solidFill>
              <a:latin typeface="方正粗黑宋简体" panose="02000000000000000000" pitchFamily="2" charset="-122"/>
              <a:ea typeface="方正粗黑宋简体" panose="02000000000000000000" pitchFamily="2" charset="-122"/>
              <a:cs typeface="+mn-cs"/>
            </a:rPr>
            <a:t>一</a:t>
          </a:r>
          <a:r>
            <a:rPr lang="zh-CN" altLang="en-US" sz="2000" b="1" kern="1200" dirty="0">
              <a:solidFill>
                <a:prstClr val="black">
                  <a:hueOff val="0"/>
                  <a:satOff val="0"/>
                  <a:lumOff val="0"/>
                  <a:alphaOff val="0"/>
                </a:prstClr>
              </a:solidFill>
              <a:latin typeface="方正粗黑宋简体" panose="02000000000000000000" pitchFamily="2" charset="-122"/>
              <a:ea typeface="方正粗黑宋简体" panose="02000000000000000000" pitchFamily="2" charset="-122"/>
              <a:cs typeface="+mn-cs"/>
            </a:rPr>
            <a:t>、</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明确直接人力资源成本费是在项目实施过程中发生的参与项目研究的科研人员、科研辅助人员的</a:t>
          </a:r>
          <a:r>
            <a:rPr lang="zh-CN" sz="2000" b="1" kern="1200" dirty="0">
              <a:solidFill>
                <a:srgbClr val="FF0000"/>
              </a:solidFill>
              <a:latin typeface="方正粗黑宋简体" panose="02000000000000000000" pitchFamily="2" charset="-122"/>
              <a:ea typeface="方正粗黑宋简体" panose="02000000000000000000" pitchFamily="2" charset="-122"/>
              <a:cs typeface="+mn-cs"/>
            </a:rPr>
            <a:t>工资性支出</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或</a:t>
          </a:r>
          <a:r>
            <a:rPr lang="zh-CN" sz="2000" b="1" kern="1200" dirty="0">
              <a:solidFill>
                <a:srgbClr val="FF0000"/>
              </a:solidFill>
              <a:latin typeface="方正粗黑宋简体" panose="02000000000000000000" pitchFamily="2" charset="-122"/>
              <a:ea typeface="方正粗黑宋简体" panose="02000000000000000000" pitchFamily="2" charset="-122"/>
              <a:cs typeface="+mn-cs"/>
            </a:rPr>
            <a:t>劳务支出</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，以及支付给临时聘请的</a:t>
          </a:r>
          <a:r>
            <a:rPr lang="zh-CN" sz="2000" b="1" kern="1200" dirty="0">
              <a:solidFill>
                <a:srgbClr val="FF0000"/>
              </a:solidFill>
              <a:latin typeface="方正粗黑宋简体" panose="02000000000000000000" pitchFamily="2" charset="-122"/>
              <a:ea typeface="方正粗黑宋简体" panose="02000000000000000000" pitchFamily="2" charset="-122"/>
              <a:cs typeface="+mn-cs"/>
            </a:rPr>
            <a:t>专家个人</a:t>
          </a:r>
          <a:r>
            <a:rPr lang="zh-CN" sz="2000" b="1" kern="1200" dirty="0">
              <a:solidFill>
                <a:prstClr val="black">
                  <a:hueOff val="0"/>
                  <a:satOff val="0"/>
                  <a:lumOff val="0"/>
                  <a:alphaOff val="0"/>
                </a:prstClr>
              </a:solidFill>
              <a:latin typeface="Calibri" panose="020F0502020204030204"/>
              <a:ea typeface="宋体" panose="02010600030101010101" pitchFamily="2" charset="-122"/>
              <a:cs typeface="+mn-cs"/>
            </a:rPr>
            <a:t>的咨询费用等</a:t>
          </a:r>
          <a:r>
            <a:rPr lang="zh-CN" sz="1800" b="1" kern="1200" dirty="0">
              <a:solidFill>
                <a:prstClr val="black">
                  <a:hueOff val="0"/>
                  <a:satOff val="0"/>
                  <a:lumOff val="0"/>
                  <a:alphaOff val="0"/>
                </a:prstClr>
              </a:solidFill>
              <a:latin typeface="Calibri" panose="020F0502020204030204"/>
              <a:ea typeface="宋体" panose="02010600030101010101" pitchFamily="2" charset="-122"/>
              <a:cs typeface="+mn-cs"/>
            </a:rPr>
            <a:t>。</a:t>
          </a:r>
          <a:endParaRPr lang="en-US" sz="1800" b="1" kern="1200" dirty="0">
            <a:solidFill>
              <a:prstClr val="black">
                <a:hueOff val="0"/>
                <a:satOff val="0"/>
                <a:lumOff val="0"/>
                <a:alphaOff val="0"/>
              </a:prstClr>
            </a:solidFill>
            <a:latin typeface="Calibri" panose="020F0502020204030204"/>
            <a:ea typeface="宋体" panose="02010600030101010101" pitchFamily="2" charset="-122"/>
            <a:cs typeface="+mn-cs"/>
          </a:endParaRPr>
        </a:p>
      </dsp:txBody>
      <dsp:txXfrm>
        <a:off x="0" y="0"/>
        <a:ext cx="7481456" cy="2106963"/>
      </dsp:txXfrm>
    </dsp:sp>
    <dsp:sp modelId="{26AF55B5-8136-4D4A-A0FA-39189BCD9170}">
      <dsp:nvSpPr>
        <dsp:cNvPr id="5" name="直接连接符 4"/>
        <dsp:cNvSpPr/>
      </dsp:nvSpPr>
      <dsp:spPr bwMode="white">
        <a:xfrm>
          <a:off x="0" y="2106963"/>
          <a:ext cx="7481456" cy="0"/>
        </a:xfrm>
        <a:prstGeom prst="line">
          <a:avLst/>
        </a:prstGeom>
      </dsp:spPr>
      <dsp:style>
        <a:lnRef idx="2">
          <a:schemeClr val="accent1"/>
        </a:lnRef>
        <a:fillRef idx="1">
          <a:schemeClr val="accent1"/>
        </a:fillRef>
        <a:effectRef idx="0">
          <a:scrgbClr r="0" g="0" b="0"/>
        </a:effectRef>
        <a:fontRef idx="minor">
          <a:schemeClr val="lt1"/>
        </a:fontRef>
      </dsp:style>
      <dsp:txXfrm>
        <a:off x="0" y="2106963"/>
        <a:ext cx="7481456" cy="0"/>
      </dsp:txXfrm>
    </dsp:sp>
    <dsp:sp modelId="{07B8A46D-3CBC-4150-9808-375F80CE4F48}">
      <dsp:nvSpPr>
        <dsp:cNvPr id="6" name="矩形 5"/>
        <dsp:cNvSpPr/>
      </dsp:nvSpPr>
      <dsp:spPr bwMode="white">
        <a:xfrm>
          <a:off x="0" y="2106963"/>
          <a:ext cx="7481456" cy="210696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a:lnSpc>
              <a:spcPct val="150000"/>
            </a:lnSpc>
            <a:spcBef>
              <a:spcPct val="0"/>
            </a:spcBef>
            <a:spcAft>
              <a:spcPct val="35000"/>
            </a:spcAft>
          </a:pPr>
          <a:r>
            <a:rPr lang="zh-CN" sz="2000" b="1" dirty="0">
              <a:solidFill>
                <a:schemeClr val="tx1"/>
              </a:solidFill>
              <a:latin typeface="+mj-ea"/>
              <a:ea typeface="+mj-ea"/>
            </a:rPr>
            <a:t>二</a:t>
          </a:r>
          <a:r>
            <a:rPr lang="zh-CN" altLang="en-US" sz="2000" b="1" dirty="0">
              <a:solidFill>
                <a:schemeClr val="tx1"/>
              </a:solidFill>
              <a:latin typeface="+mj-ea"/>
              <a:ea typeface="+mj-ea"/>
            </a:rPr>
            <a:t>、</a:t>
          </a:r>
          <a:r>
            <a:rPr lang="zh-CN" sz="2000" dirty="0">
              <a:solidFill>
                <a:schemeClr val="tx1"/>
              </a:solidFill>
              <a:latin typeface="+mj-ea"/>
              <a:ea typeface="+mj-ea"/>
            </a:rPr>
            <a:t>提高间接经费比例，一般按照不超过项目直接费用扣除设备费后的</a:t>
          </a:r>
          <a:r>
            <a:rPr lang="en-US" sz="2000" b="1" dirty="0">
              <a:solidFill>
                <a:srgbClr val="FF0000"/>
              </a:solidFill>
              <a:latin typeface="+mj-ea"/>
              <a:ea typeface="+mj-ea"/>
            </a:rPr>
            <a:t>30%</a:t>
          </a:r>
          <a:r>
            <a:rPr lang="zh-CN" sz="2000" dirty="0">
              <a:solidFill>
                <a:schemeClr val="tx1"/>
              </a:solidFill>
              <a:latin typeface="+mj-ea"/>
              <a:ea typeface="+mj-ea"/>
            </a:rPr>
            <a:t>核定，数学等纯理论基础研究项目不超过</a:t>
          </a:r>
          <a:r>
            <a:rPr lang="en-US" sz="2000" b="1" dirty="0">
              <a:solidFill>
                <a:srgbClr val="FF0000"/>
              </a:solidFill>
              <a:latin typeface="+mj-ea"/>
              <a:ea typeface="+mj-ea"/>
            </a:rPr>
            <a:t>60%</a:t>
          </a:r>
          <a:r>
            <a:rPr lang="zh-CN" sz="2000" dirty="0">
              <a:solidFill>
                <a:schemeClr val="tx1"/>
              </a:solidFill>
              <a:latin typeface="+mj-ea"/>
              <a:ea typeface="+mj-ea"/>
            </a:rPr>
            <a:t>核定。</a:t>
          </a:r>
          <a:endParaRPr lang="en-US" sz="2000" dirty="0">
            <a:solidFill>
              <a:schemeClr val="tx1"/>
            </a:solidFill>
            <a:latin typeface="+mj-ea"/>
            <a:ea typeface="+mj-ea"/>
          </a:endParaRPr>
        </a:p>
      </dsp:txBody>
      <dsp:txXfrm>
        <a:off x="0" y="2106963"/>
        <a:ext cx="7481456" cy="2106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00305" cy="3540673"/>
        <a:chOff x="0" y="0"/>
        <a:chExt cx="8300305" cy="3540673"/>
      </a:xfrm>
    </dsp:grpSpPr>
    <dsp:sp modelId="{79803B88-EE6E-4D9C-B5AE-7669E33D86B4}">
      <dsp:nvSpPr>
        <dsp:cNvPr id="3" name="直接连接符 2"/>
        <dsp:cNvSpPr/>
      </dsp:nvSpPr>
      <dsp:spPr bwMode="white">
        <a:xfrm>
          <a:off x="0" y="0"/>
          <a:ext cx="8300305" cy="0"/>
        </a:xfrm>
        <a:prstGeom prst="line">
          <a:avLst/>
        </a:prstGeom>
      </dsp:spPr>
      <dsp:style>
        <a:lnRef idx="2">
          <a:schemeClr val="accent1"/>
        </a:lnRef>
        <a:fillRef idx="1">
          <a:schemeClr val="accent1"/>
        </a:fillRef>
        <a:effectRef idx="0">
          <a:scrgbClr r="0" g="0" b="0"/>
        </a:effectRef>
        <a:fontRef idx="minor">
          <a:schemeClr val="lt1"/>
        </a:fontRef>
      </dsp:style>
      <dsp:txXfrm>
        <a:off x="0" y="0"/>
        <a:ext cx="8300305" cy="0"/>
      </dsp:txXfrm>
    </dsp:sp>
    <dsp:sp modelId="{4557BBCC-4D0B-4635-A005-ACF39E984A92}">
      <dsp:nvSpPr>
        <dsp:cNvPr id="4" name="矩形 3"/>
        <dsp:cNvSpPr/>
      </dsp:nvSpPr>
      <dsp:spPr bwMode="white">
        <a:xfrm>
          <a:off x="0" y="0"/>
          <a:ext cx="8300305" cy="177033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200000"/>
            </a:lnSpc>
            <a:spcBef>
              <a:spcPct val="0"/>
            </a:spcBef>
            <a:spcAft>
              <a:spcPct val="35000"/>
            </a:spcAft>
          </a:pPr>
          <a:r>
            <a:rPr lang="zh-CN" sz="2000" dirty="0">
              <a:solidFill>
                <a:schemeClr val="tx1"/>
              </a:solidFill>
            </a:rPr>
            <a:t>直接费用中除</a:t>
          </a:r>
          <a:r>
            <a:rPr lang="en-US" sz="2000" b="1" dirty="0">
              <a:solidFill>
                <a:schemeClr val="tx1"/>
              </a:solidFill>
            </a:rPr>
            <a:t>50</a:t>
          </a:r>
          <a:r>
            <a:rPr lang="zh-CN" sz="2000" b="1" dirty="0">
              <a:solidFill>
                <a:schemeClr val="tx1"/>
              </a:solidFill>
            </a:rPr>
            <a:t>万元以上（含）</a:t>
          </a:r>
          <a:r>
            <a:rPr lang="zh-CN" sz="2000" dirty="0">
              <a:solidFill>
                <a:schemeClr val="tx1"/>
              </a:solidFill>
            </a:rPr>
            <a:t>的设备费外，其他费用只提供基本测算说明，不需要提供明细；</a:t>
          </a:r>
          <a:endParaRPr lang="en-US" sz="2000" dirty="0">
            <a:solidFill>
              <a:schemeClr val="tx1"/>
            </a:solidFill>
          </a:endParaRPr>
        </a:p>
      </dsp:txBody>
      <dsp:txXfrm>
        <a:off x="0" y="0"/>
        <a:ext cx="8300305" cy="1770337"/>
      </dsp:txXfrm>
    </dsp:sp>
    <dsp:sp modelId="{4EADF61E-3667-4586-998C-888873BB4C8A}">
      <dsp:nvSpPr>
        <dsp:cNvPr id="5" name="直接连接符 4"/>
        <dsp:cNvSpPr/>
      </dsp:nvSpPr>
      <dsp:spPr bwMode="white">
        <a:xfrm>
          <a:off x="0" y="1169661"/>
          <a:ext cx="8300305" cy="0"/>
        </a:xfrm>
        <a:prstGeom prst="line">
          <a:avLst/>
        </a:prstGeom>
      </dsp:spPr>
      <dsp:style>
        <a:lnRef idx="2">
          <a:schemeClr val="accent1"/>
        </a:lnRef>
        <a:fillRef idx="1">
          <a:schemeClr val="accent1"/>
        </a:fillRef>
        <a:effectRef idx="0">
          <a:scrgbClr r="0" g="0" b="0"/>
        </a:effectRef>
        <a:fontRef idx="minor">
          <a:schemeClr val="lt1"/>
        </a:fontRef>
      </dsp:style>
      <dsp:txXfrm>
        <a:off x="0" y="1169661"/>
        <a:ext cx="8300305" cy="0"/>
      </dsp:txXfrm>
    </dsp:sp>
    <dsp:sp modelId="{D251730C-24F4-4F9B-9D7E-3A91CBF56CC9}">
      <dsp:nvSpPr>
        <dsp:cNvPr id="6" name="矩形 5"/>
        <dsp:cNvSpPr/>
      </dsp:nvSpPr>
      <dsp:spPr bwMode="white">
        <a:xfrm>
          <a:off x="0" y="1519002"/>
          <a:ext cx="8300305" cy="177033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250000"/>
            </a:lnSpc>
            <a:spcBef>
              <a:spcPct val="0"/>
            </a:spcBef>
            <a:spcAft>
              <a:spcPct val="35000"/>
            </a:spcAft>
          </a:pPr>
          <a:r>
            <a:rPr lang="zh-CN" sz="2000" dirty="0">
              <a:solidFill>
                <a:schemeClr val="tx1"/>
              </a:solidFill>
            </a:rPr>
            <a:t>单位</a:t>
          </a:r>
          <a:r>
            <a:rPr lang="zh-CN" sz="2000" b="1" dirty="0">
              <a:solidFill>
                <a:schemeClr val="tx1"/>
              </a:solidFill>
            </a:rPr>
            <a:t>自筹资金</a:t>
          </a:r>
          <a:r>
            <a:rPr lang="zh-CN" sz="2000" dirty="0">
              <a:solidFill>
                <a:schemeClr val="tx1"/>
              </a:solidFill>
            </a:rPr>
            <a:t>部分可以只编制预算</a:t>
          </a:r>
          <a:r>
            <a:rPr lang="zh-CN" sz="2000" b="1" dirty="0">
              <a:solidFill>
                <a:schemeClr val="tx1"/>
              </a:solidFill>
            </a:rPr>
            <a:t>总支出金额</a:t>
          </a:r>
          <a:r>
            <a:rPr lang="zh-CN" sz="2000" dirty="0">
              <a:solidFill>
                <a:schemeClr val="tx1"/>
              </a:solidFill>
            </a:rPr>
            <a:t>，无需编制支出明细预算。</a:t>
          </a:r>
          <a:endParaRPr lang="en-US" sz="2000" dirty="0">
            <a:solidFill>
              <a:schemeClr val="tx1"/>
            </a:solidFill>
          </a:endParaRPr>
        </a:p>
      </dsp:txBody>
      <dsp:txXfrm>
        <a:off x="0" y="1519002"/>
        <a:ext cx="8300305" cy="1770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78417" cy="3928683"/>
        <a:chOff x="0" y="0"/>
        <a:chExt cx="8778417" cy="3928683"/>
      </a:xfrm>
    </dsp:grpSpPr>
    <dsp:sp modelId="{79803B88-EE6E-4D9C-B5AE-7669E33D86B4}">
      <dsp:nvSpPr>
        <dsp:cNvPr id="3" name="直接连接符 2"/>
        <dsp:cNvSpPr/>
      </dsp:nvSpPr>
      <dsp:spPr bwMode="white">
        <a:xfrm>
          <a:off x="0" y="0"/>
          <a:ext cx="8778417" cy="0"/>
        </a:xfrm>
        <a:prstGeom prst="line">
          <a:avLst/>
        </a:prstGeom>
      </dsp:spPr>
      <dsp:style>
        <a:lnRef idx="2">
          <a:schemeClr val="accent1"/>
        </a:lnRef>
        <a:fillRef idx="1">
          <a:schemeClr val="accent1"/>
        </a:fillRef>
        <a:effectRef idx="0">
          <a:scrgbClr r="0" g="0" b="0"/>
        </a:effectRef>
        <a:fontRef idx="minor">
          <a:schemeClr val="lt1"/>
        </a:fontRef>
      </dsp:style>
      <dsp:txXfrm>
        <a:off x="0" y="0"/>
        <a:ext cx="8778417" cy="0"/>
      </dsp:txXfrm>
    </dsp:sp>
    <dsp:sp modelId="{4557BBCC-4D0B-4635-A005-ACF39E984A92}">
      <dsp:nvSpPr>
        <dsp:cNvPr id="4" name="矩形 3"/>
        <dsp:cNvSpPr/>
      </dsp:nvSpPr>
      <dsp:spPr bwMode="white">
        <a:xfrm>
          <a:off x="0" y="0"/>
          <a:ext cx="8778417" cy="196434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lang="zh-CN" altLang="en-US" sz="1800" dirty="0">
              <a:solidFill>
                <a:schemeClr val="tx1"/>
              </a:solidFill>
            </a:rPr>
            <a:t>所谓“负面清单”，即明确经费使用不得支出的用途和范围，定好经费使用的</a:t>
          </a:r>
          <a:r>
            <a:rPr lang="zh-CN" altLang="en-US" sz="1800" dirty="0">
              <a:solidFill>
                <a:srgbClr val="FF0000"/>
              </a:solidFill>
              <a:latin typeface="方正粗黑宋简体" panose="02000000000000000000" pitchFamily="2" charset="-122"/>
              <a:ea typeface="方正粗黑宋简体" panose="02000000000000000000" pitchFamily="2" charset="-122"/>
            </a:rPr>
            <a:t>“红线”</a:t>
          </a:r>
          <a:r>
            <a:rPr lang="zh-CN" altLang="en-US" sz="1800" dirty="0">
              <a:solidFill>
                <a:schemeClr val="tx1"/>
              </a:solidFill>
            </a:rPr>
            <a:t>。包括不得通过虚构经济业务等方式套取资金、不得列支个人或家庭费用等</a:t>
          </a:r>
          <a:endParaRPr lang="en-US" sz="1800" dirty="0">
            <a:solidFill>
              <a:schemeClr val="tx1"/>
            </a:solidFill>
          </a:endParaRPr>
        </a:p>
      </dsp:txBody>
      <dsp:txXfrm>
        <a:off x="0" y="0"/>
        <a:ext cx="8778417" cy="1964342"/>
      </dsp:txXfrm>
    </dsp:sp>
    <dsp:sp modelId="{4EADF61E-3667-4586-998C-888873BB4C8A}">
      <dsp:nvSpPr>
        <dsp:cNvPr id="5" name="直接连接符 4"/>
        <dsp:cNvSpPr/>
      </dsp:nvSpPr>
      <dsp:spPr bwMode="white">
        <a:xfrm>
          <a:off x="0" y="1964342"/>
          <a:ext cx="8778417" cy="0"/>
        </a:xfrm>
        <a:prstGeom prst="line">
          <a:avLst/>
        </a:prstGeom>
      </dsp:spPr>
      <dsp:style>
        <a:lnRef idx="2">
          <a:schemeClr val="accent1"/>
        </a:lnRef>
        <a:fillRef idx="1">
          <a:schemeClr val="accent1"/>
        </a:fillRef>
        <a:effectRef idx="0">
          <a:scrgbClr r="0" g="0" b="0"/>
        </a:effectRef>
        <a:fontRef idx="minor">
          <a:schemeClr val="lt1"/>
        </a:fontRef>
      </dsp:style>
      <dsp:txXfrm>
        <a:off x="0" y="1964342"/>
        <a:ext cx="8778417" cy="0"/>
      </dsp:txXfrm>
    </dsp:sp>
    <dsp:sp modelId="{D251730C-24F4-4F9B-9D7E-3A91CBF56CC9}">
      <dsp:nvSpPr>
        <dsp:cNvPr id="6" name="矩形 5"/>
        <dsp:cNvSpPr/>
      </dsp:nvSpPr>
      <dsp:spPr bwMode="white">
        <a:xfrm>
          <a:off x="0" y="1964342"/>
          <a:ext cx="8778417" cy="196434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200000"/>
            </a:lnSpc>
            <a:spcBef>
              <a:spcPct val="0"/>
            </a:spcBef>
            <a:spcAft>
              <a:spcPct val="35000"/>
            </a:spcAft>
          </a:pPr>
          <a:r>
            <a:rPr lang="zh-CN" altLang="en-US" sz="1800" dirty="0">
              <a:solidFill>
                <a:schemeClr val="tx1"/>
              </a:solidFill>
            </a:rPr>
            <a:t>项目申报无需编制经费预算，实行经费使用“负面清单”管理。项目负责人在承诺遵守科研伦理道德和作风学风诚信要求、经费全部用于与本项目研究工作相关支出的基础上，</a:t>
          </a:r>
          <a:r>
            <a:rPr lang="zh-CN" altLang="en-US" sz="1800" b="1" dirty="0">
              <a:solidFill>
                <a:srgbClr val="FF0000"/>
              </a:solidFill>
            </a:rPr>
            <a:t>自主决定项目经费使用</a:t>
          </a:r>
          <a:r>
            <a:rPr lang="zh-CN" altLang="en-US" sz="1800" dirty="0">
              <a:solidFill>
                <a:schemeClr val="tx1"/>
              </a:solidFill>
            </a:rPr>
            <a:t>。</a:t>
          </a:r>
          <a:endParaRPr lang="en-US" sz="1800" dirty="0">
            <a:solidFill>
              <a:schemeClr val="tx1"/>
            </a:solidFill>
          </a:endParaRPr>
        </a:p>
      </dsp:txBody>
      <dsp:txXfrm>
        <a:off x="0" y="1964342"/>
        <a:ext cx="8778417" cy="1964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549560" cy="3928683"/>
        <a:chOff x="0" y="0"/>
        <a:chExt cx="7549560" cy="3928683"/>
      </a:xfrm>
    </dsp:grpSpPr>
    <dsp:sp modelId="{79803B88-EE6E-4D9C-B5AE-7669E33D86B4}">
      <dsp:nvSpPr>
        <dsp:cNvPr id="3" name="直接连接符 2"/>
        <dsp:cNvSpPr/>
      </dsp:nvSpPr>
      <dsp:spPr bwMode="white">
        <a:xfrm>
          <a:off x="0" y="0"/>
          <a:ext cx="7549560" cy="0"/>
        </a:xfrm>
        <a:prstGeom prst="line">
          <a:avLst/>
        </a:prstGeom>
      </dsp:spPr>
      <dsp:style>
        <a:lnRef idx="2">
          <a:schemeClr val="accent1"/>
        </a:lnRef>
        <a:fillRef idx="1">
          <a:schemeClr val="accent1"/>
        </a:fillRef>
        <a:effectRef idx="0">
          <a:scrgbClr r="0" g="0" b="0"/>
        </a:effectRef>
        <a:fontRef idx="minor">
          <a:schemeClr val="lt1"/>
        </a:fontRef>
      </dsp:style>
      <dsp:txXfrm>
        <a:off x="0" y="0"/>
        <a:ext cx="7549560" cy="0"/>
      </dsp:txXfrm>
    </dsp:sp>
    <dsp:sp modelId="{4557BBCC-4D0B-4635-A005-ACF39E984A92}">
      <dsp:nvSpPr>
        <dsp:cNvPr id="4" name="矩形 3"/>
        <dsp:cNvSpPr/>
      </dsp:nvSpPr>
      <dsp:spPr bwMode="white">
        <a:xfrm>
          <a:off x="0" y="0"/>
          <a:ext cx="7549560" cy="196434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lang="zh-CN" altLang="en-US" sz="1800" dirty="0">
              <a:solidFill>
                <a:schemeClr val="tx1"/>
              </a:solidFill>
            </a:rPr>
            <a:t>对非敏感和涉密的人才类、基础研究类、软科学研究类等 </a:t>
          </a:r>
          <a:r>
            <a:rPr lang="en-US" altLang="en-US" sz="1800" dirty="0">
              <a:solidFill>
                <a:schemeClr val="tx1"/>
              </a:solidFill>
            </a:rPr>
            <a:t>100 </a:t>
          </a:r>
          <a:r>
            <a:rPr lang="zh-CN" altLang="en-US" sz="1800" dirty="0">
              <a:solidFill>
                <a:schemeClr val="tx1"/>
              </a:solidFill>
            </a:rPr>
            <a:t>万元（不含）以下的一般项目可实行项目经费“负面清单＋包干制”。</a:t>
          </a:r>
          <a:endParaRPr lang="en-US" sz="1800" dirty="0">
            <a:solidFill>
              <a:schemeClr val="tx1"/>
            </a:solidFill>
          </a:endParaRPr>
        </a:p>
      </dsp:txBody>
      <dsp:txXfrm>
        <a:off x="0" y="0"/>
        <a:ext cx="7549560" cy="1964342"/>
      </dsp:txXfrm>
    </dsp:sp>
    <dsp:sp modelId="{4EADF61E-3667-4586-998C-888873BB4C8A}">
      <dsp:nvSpPr>
        <dsp:cNvPr id="5" name="直接连接符 4"/>
        <dsp:cNvSpPr/>
      </dsp:nvSpPr>
      <dsp:spPr bwMode="white">
        <a:xfrm>
          <a:off x="0" y="1964342"/>
          <a:ext cx="7549560" cy="0"/>
        </a:xfrm>
        <a:prstGeom prst="line">
          <a:avLst/>
        </a:prstGeom>
      </dsp:spPr>
      <dsp:style>
        <a:lnRef idx="2">
          <a:schemeClr val="accent1"/>
        </a:lnRef>
        <a:fillRef idx="1">
          <a:schemeClr val="accent1"/>
        </a:fillRef>
        <a:effectRef idx="0">
          <a:scrgbClr r="0" g="0" b="0"/>
        </a:effectRef>
        <a:fontRef idx="minor">
          <a:schemeClr val="lt1"/>
        </a:fontRef>
      </dsp:style>
      <dsp:txXfrm>
        <a:off x="0" y="1964342"/>
        <a:ext cx="7549560" cy="0"/>
      </dsp:txXfrm>
    </dsp:sp>
    <dsp:sp modelId="{D251730C-24F4-4F9B-9D7E-3A91CBF56CC9}">
      <dsp:nvSpPr>
        <dsp:cNvPr id="6" name="矩形 5"/>
        <dsp:cNvSpPr/>
      </dsp:nvSpPr>
      <dsp:spPr bwMode="white">
        <a:xfrm>
          <a:off x="0" y="1964342"/>
          <a:ext cx="7549560" cy="196434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200000"/>
            </a:lnSpc>
            <a:spcBef>
              <a:spcPct val="0"/>
            </a:spcBef>
            <a:spcAft>
              <a:spcPct val="35000"/>
            </a:spcAft>
          </a:pPr>
          <a:r>
            <a:rPr lang="zh-CN" altLang="en-US" sz="1800" dirty="0">
              <a:solidFill>
                <a:schemeClr val="tx1"/>
              </a:solidFill>
            </a:rPr>
            <a:t>项目承担单位作为项目经费使用的直接责任主体，对项目经费使用的合规性、合理性、真实性和相关性承担法律责任；对本单位“负面清单＋包干制”项目执行和经费使用承担监督管理责任。</a:t>
          </a:r>
          <a:endParaRPr lang="en-US" sz="1800" dirty="0">
            <a:solidFill>
              <a:schemeClr val="tx1"/>
            </a:solidFill>
          </a:endParaRPr>
        </a:p>
      </dsp:txBody>
      <dsp:txXfrm>
        <a:off x="0" y="1964342"/>
        <a:ext cx="7549560" cy="1964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244961" cy="3928683"/>
        <a:chOff x="0" y="0"/>
        <a:chExt cx="9244961" cy="3928683"/>
      </a:xfrm>
    </dsp:grpSpPr>
    <dsp:sp modelId="{79803B88-EE6E-4D9C-B5AE-7669E33D86B4}">
      <dsp:nvSpPr>
        <dsp:cNvPr id="3" name="直接连接符 2"/>
        <dsp:cNvSpPr/>
      </dsp:nvSpPr>
      <dsp:spPr bwMode="white">
        <a:xfrm>
          <a:off x="0" y="0"/>
          <a:ext cx="9244961" cy="0"/>
        </a:xfrm>
        <a:prstGeom prst="line">
          <a:avLst/>
        </a:prstGeom>
      </dsp:spPr>
      <dsp:style>
        <a:lnRef idx="2">
          <a:schemeClr val="accent1"/>
        </a:lnRef>
        <a:fillRef idx="1">
          <a:schemeClr val="accent1"/>
        </a:fillRef>
        <a:effectRef idx="0">
          <a:scrgbClr r="0" g="0" b="0"/>
        </a:effectRef>
        <a:fontRef idx="minor">
          <a:schemeClr val="lt1"/>
        </a:fontRef>
      </dsp:style>
      <dsp:txXfrm>
        <a:off x="0" y="0"/>
        <a:ext cx="9244961" cy="0"/>
      </dsp:txXfrm>
    </dsp:sp>
    <dsp:sp modelId="{4557BBCC-4D0B-4635-A005-ACF39E984A92}">
      <dsp:nvSpPr>
        <dsp:cNvPr id="4" name="矩形 3"/>
        <dsp:cNvSpPr/>
      </dsp:nvSpPr>
      <dsp:spPr bwMode="white">
        <a:xfrm>
          <a:off x="0" y="0"/>
          <a:ext cx="9244961" cy="196434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200000"/>
            </a:lnSpc>
            <a:spcBef>
              <a:spcPct val="0"/>
            </a:spcBef>
            <a:spcAft>
              <a:spcPct val="35000"/>
            </a:spcAft>
          </a:pPr>
          <a:r>
            <a:rPr lang="zh-CN" altLang="en-US" sz="1800" dirty="0">
              <a:solidFill>
                <a:schemeClr val="tx1"/>
              </a:solidFill>
            </a:rPr>
            <a:t>申请项目和签订项目任务书时，只填写项目财政科技经费总额，取消项目财政科技经费预算编制，不再分为直接费用和间接费用，非必要不再组织立项前财务评审。</a:t>
          </a:r>
          <a:endParaRPr lang="zh-CN" altLang="en-US" sz="1800" dirty="0">
            <a:solidFill>
              <a:schemeClr val="tx1"/>
            </a:solidFill>
          </a:endParaRPr>
        </a:p>
        <a:p>
          <a:pPr lvl="0">
            <a:lnSpc>
              <a:spcPct val="150000"/>
            </a:lnSpc>
            <a:spcBef>
              <a:spcPct val="0"/>
            </a:spcBef>
            <a:spcAft>
              <a:spcPct val="35000"/>
            </a:spcAft>
          </a:pPr>
          <a:endParaRPr lang="en-US" sz="1800" dirty="0">
            <a:solidFill>
              <a:schemeClr val="tx1"/>
            </a:solidFill>
          </a:endParaRPr>
        </a:p>
      </dsp:txBody>
      <dsp:txXfrm>
        <a:off x="0" y="0"/>
        <a:ext cx="9244961" cy="1964342"/>
      </dsp:txXfrm>
    </dsp:sp>
    <dsp:sp modelId="{4EADF61E-3667-4586-998C-888873BB4C8A}">
      <dsp:nvSpPr>
        <dsp:cNvPr id="5" name="直接连接符 4"/>
        <dsp:cNvSpPr/>
      </dsp:nvSpPr>
      <dsp:spPr bwMode="white">
        <a:xfrm>
          <a:off x="0" y="1964342"/>
          <a:ext cx="9244961" cy="0"/>
        </a:xfrm>
        <a:prstGeom prst="line">
          <a:avLst/>
        </a:prstGeom>
      </dsp:spPr>
      <dsp:style>
        <a:lnRef idx="2">
          <a:schemeClr val="accent1"/>
        </a:lnRef>
        <a:fillRef idx="1">
          <a:schemeClr val="accent1"/>
        </a:fillRef>
        <a:effectRef idx="0">
          <a:scrgbClr r="0" g="0" b="0"/>
        </a:effectRef>
        <a:fontRef idx="minor">
          <a:schemeClr val="lt1"/>
        </a:fontRef>
      </dsp:style>
      <dsp:txXfrm>
        <a:off x="0" y="1964342"/>
        <a:ext cx="9244961" cy="0"/>
      </dsp:txXfrm>
    </dsp:sp>
    <dsp:sp modelId="{D251730C-24F4-4F9B-9D7E-3A91CBF56CC9}">
      <dsp:nvSpPr>
        <dsp:cNvPr id="6" name="矩形 5"/>
        <dsp:cNvSpPr/>
      </dsp:nvSpPr>
      <dsp:spPr bwMode="white">
        <a:xfrm>
          <a:off x="0" y="1964342"/>
          <a:ext cx="9244961" cy="196434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200000"/>
            </a:lnSpc>
            <a:spcBef>
              <a:spcPct val="0"/>
            </a:spcBef>
            <a:spcAft>
              <a:spcPct val="35000"/>
            </a:spcAft>
          </a:pPr>
          <a:r>
            <a:rPr lang="zh-CN" altLang="en-US" sz="1800" dirty="0">
              <a:solidFill>
                <a:schemeClr val="tx1"/>
              </a:solidFill>
            </a:rPr>
            <a:t>项目结题验收时，项目负责人应提供项目承担单位财务部门出具的项目经费决算表，以及单位内部公开项目经费决算情况的佐证材料，无需提交项目经费审计报告。</a:t>
          </a:r>
          <a:endParaRPr lang="zh-CN" altLang="en-US" sz="1800" dirty="0">
            <a:solidFill>
              <a:schemeClr val="tx1"/>
            </a:solidFill>
          </a:endParaRPr>
        </a:p>
        <a:p>
          <a:pPr lvl="0">
            <a:lnSpc>
              <a:spcPct val="200000"/>
            </a:lnSpc>
            <a:spcBef>
              <a:spcPct val="0"/>
            </a:spcBef>
            <a:spcAft>
              <a:spcPct val="35000"/>
            </a:spcAft>
          </a:pPr>
          <a:endParaRPr lang="en-US" sz="1800" dirty="0">
            <a:solidFill>
              <a:schemeClr val="tx1"/>
            </a:solidFill>
          </a:endParaRPr>
        </a:p>
      </dsp:txBody>
      <dsp:txXfrm>
        <a:off x="0" y="1964342"/>
        <a:ext cx="9244961" cy="1964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96398" cy="4043608"/>
        <a:chOff x="0" y="0"/>
        <a:chExt cx="7996398" cy="4043608"/>
      </a:xfrm>
    </dsp:grpSpPr>
    <dsp:sp modelId="{57578144-CEB6-4C7D-967F-FD37CDCEF66C}">
      <dsp:nvSpPr>
        <dsp:cNvPr id="3" name="直接连接符 2"/>
        <dsp:cNvSpPr/>
      </dsp:nvSpPr>
      <dsp:spPr bwMode="white">
        <a:xfrm>
          <a:off x="0" y="0"/>
          <a:ext cx="7996398" cy="0"/>
        </a:xfrm>
        <a:prstGeom prst="line">
          <a:avLst/>
        </a:prstGeom>
      </dsp:spPr>
      <dsp:style>
        <a:lnRef idx="2">
          <a:schemeClr val="accent1"/>
        </a:lnRef>
        <a:fillRef idx="1">
          <a:schemeClr val="accent1"/>
        </a:fillRef>
        <a:effectRef idx="0">
          <a:scrgbClr r="0" g="0" b="0"/>
        </a:effectRef>
        <a:fontRef idx="minor">
          <a:schemeClr val="lt1"/>
        </a:fontRef>
      </dsp:style>
      <dsp:txXfrm>
        <a:off x="0" y="0"/>
        <a:ext cx="7996398" cy="0"/>
      </dsp:txXfrm>
    </dsp:sp>
    <dsp:sp modelId="{AB5A3875-EDBF-44F7-8D20-E9A7ABC518E5}">
      <dsp:nvSpPr>
        <dsp:cNvPr id="4" name="矩形 3"/>
        <dsp:cNvSpPr/>
      </dsp:nvSpPr>
      <dsp:spPr bwMode="white">
        <a:xfrm>
          <a:off x="0" y="0"/>
          <a:ext cx="7996398" cy="134786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lang="zh-CN" sz="2000" dirty="0">
              <a:solidFill>
                <a:schemeClr val="tx1"/>
              </a:solidFill>
            </a:rPr>
            <a:t>间接费用：使用现有仪器设备及房屋占用，日常水、电、气、暖等消耗，管理费，绩效支出等</a:t>
          </a:r>
          <a:endParaRPr lang="en-US" sz="2000" dirty="0">
            <a:solidFill>
              <a:schemeClr val="tx1"/>
            </a:solidFill>
          </a:endParaRPr>
        </a:p>
      </dsp:txBody>
      <dsp:txXfrm>
        <a:off x="0" y="0"/>
        <a:ext cx="7996398" cy="1347869"/>
      </dsp:txXfrm>
    </dsp:sp>
    <dsp:sp modelId="{B7375542-6368-4C49-8381-1683351AFFC5}">
      <dsp:nvSpPr>
        <dsp:cNvPr id="5" name="直接连接符 4"/>
        <dsp:cNvSpPr/>
      </dsp:nvSpPr>
      <dsp:spPr bwMode="white">
        <a:xfrm>
          <a:off x="0" y="1347869"/>
          <a:ext cx="7996398" cy="0"/>
        </a:xfrm>
        <a:prstGeom prst="line">
          <a:avLst/>
        </a:prstGeom>
      </dsp:spPr>
      <dsp:style>
        <a:lnRef idx="2">
          <a:schemeClr val="accent1"/>
        </a:lnRef>
        <a:fillRef idx="1">
          <a:schemeClr val="accent1"/>
        </a:fillRef>
        <a:effectRef idx="0">
          <a:scrgbClr r="0" g="0" b="0"/>
        </a:effectRef>
        <a:fontRef idx="minor">
          <a:schemeClr val="lt1"/>
        </a:fontRef>
      </dsp:style>
      <dsp:txXfrm>
        <a:off x="0" y="1347869"/>
        <a:ext cx="7996398" cy="0"/>
      </dsp:txXfrm>
    </dsp:sp>
    <dsp:sp modelId="{4AB12653-9C42-4D62-B802-82D8F2A18052}">
      <dsp:nvSpPr>
        <dsp:cNvPr id="6" name="矩形 5"/>
        <dsp:cNvSpPr/>
      </dsp:nvSpPr>
      <dsp:spPr bwMode="white">
        <a:xfrm>
          <a:off x="0" y="1347869"/>
          <a:ext cx="7996398" cy="134786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lang="zh-CN" sz="2000" dirty="0">
              <a:solidFill>
                <a:schemeClr val="tx1"/>
              </a:solidFill>
            </a:rPr>
            <a:t>间接费用按照不超过项目直接费用扣除设备购置费后的一定比例核定</a:t>
          </a:r>
          <a:endParaRPr lang="en-US" sz="2000" dirty="0">
            <a:solidFill>
              <a:schemeClr val="tx1"/>
            </a:solidFill>
          </a:endParaRPr>
        </a:p>
      </dsp:txBody>
      <dsp:txXfrm>
        <a:off x="0" y="1347869"/>
        <a:ext cx="7996398" cy="1347869"/>
      </dsp:txXfrm>
    </dsp:sp>
    <dsp:sp modelId="{CDBBDF09-4015-4653-BD51-C9E922A7F2B8}">
      <dsp:nvSpPr>
        <dsp:cNvPr id="7" name="直接连接符 6"/>
        <dsp:cNvSpPr/>
      </dsp:nvSpPr>
      <dsp:spPr bwMode="white">
        <a:xfrm>
          <a:off x="0" y="2695739"/>
          <a:ext cx="7996398" cy="0"/>
        </a:xfrm>
        <a:prstGeom prst="line">
          <a:avLst/>
        </a:prstGeom>
      </dsp:spPr>
      <dsp:style>
        <a:lnRef idx="2">
          <a:schemeClr val="accent1"/>
        </a:lnRef>
        <a:fillRef idx="1">
          <a:schemeClr val="accent1"/>
        </a:fillRef>
        <a:effectRef idx="0">
          <a:scrgbClr r="0" g="0" b="0"/>
        </a:effectRef>
        <a:fontRef idx="minor">
          <a:schemeClr val="lt1"/>
        </a:fontRef>
      </dsp:style>
      <dsp:txXfrm>
        <a:off x="0" y="2695739"/>
        <a:ext cx="7996398" cy="0"/>
      </dsp:txXfrm>
    </dsp:sp>
    <dsp:sp modelId="{B37F8227-EB75-4C33-9591-27C6A30DF3EC}">
      <dsp:nvSpPr>
        <dsp:cNvPr id="8" name="矩形 7"/>
        <dsp:cNvSpPr/>
      </dsp:nvSpPr>
      <dsp:spPr bwMode="white">
        <a:xfrm>
          <a:off x="0" y="2695739"/>
          <a:ext cx="7996398" cy="134786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lang="zh-CN" sz="2000" dirty="0">
              <a:solidFill>
                <a:schemeClr val="tx1"/>
              </a:solidFill>
            </a:rPr>
            <a:t>绩效支出不单设比例限制。绩效支出只能用于项目组成员，并向创新绩效突出的团队和个人倾斜。</a:t>
          </a:r>
          <a:endParaRPr lang="en-US" sz="2000" dirty="0">
            <a:solidFill>
              <a:schemeClr val="tx1"/>
            </a:solidFill>
          </a:endParaRPr>
        </a:p>
      </dsp:txBody>
      <dsp:txXfrm>
        <a:off x="0" y="2695739"/>
        <a:ext cx="7996398" cy="1347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56809" cy="4298624"/>
        <a:chOff x="0" y="0"/>
        <a:chExt cx="9556809" cy="4298624"/>
      </a:xfrm>
    </dsp:grpSpPr>
    <dsp:sp modelId="{E7BACE82-BD60-421B-8B65-50C999690670}">
      <dsp:nvSpPr>
        <dsp:cNvPr id="3" name="圆角矩形 2"/>
        <dsp:cNvSpPr/>
      </dsp:nvSpPr>
      <dsp:spPr bwMode="white">
        <a:xfrm>
          <a:off x="342029" y="0"/>
          <a:ext cx="7645447" cy="94569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lang="zh-CN" sz="1600" dirty="0">
              <a:solidFill>
                <a:schemeClr val="tx1"/>
              </a:solidFill>
            </a:rPr>
            <a:t>应根据科研活动实际需要并结合参与项目的全时工作时间等因素，建立直接人力资源成本费分配制度，合理确定相关人员的开支标准。</a:t>
          </a:r>
          <a:endParaRPr lang="en-US" sz="1600" dirty="0">
            <a:solidFill>
              <a:schemeClr val="tx1"/>
            </a:solidFill>
          </a:endParaRPr>
        </a:p>
      </dsp:txBody>
      <dsp:txXfrm>
        <a:off x="342029" y="0"/>
        <a:ext cx="7645447" cy="945697"/>
      </dsp:txXfrm>
    </dsp:sp>
    <dsp:sp modelId="{2CB7DBF1-EA3F-4FF2-B6F3-E8019D2C6CB9}">
      <dsp:nvSpPr>
        <dsp:cNvPr id="4" name="圆角矩形 3"/>
        <dsp:cNvSpPr/>
      </dsp:nvSpPr>
      <dsp:spPr bwMode="white">
        <a:xfrm>
          <a:off x="1416704" y="1158402"/>
          <a:ext cx="7645447" cy="94569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lang="zh-CN" sz="1600" dirty="0">
              <a:solidFill>
                <a:schemeClr val="tx1"/>
              </a:solidFill>
            </a:rPr>
            <a:t>项目聘用人员的劳务费开支标准，参照当地科学研究和技术服务业从业人员平均工资水平，根据其在项目研究中承担的工作任务确定。</a:t>
          </a:r>
          <a:endParaRPr lang="en-US" sz="1600" dirty="0">
            <a:solidFill>
              <a:schemeClr val="tx1"/>
            </a:solidFill>
          </a:endParaRPr>
        </a:p>
      </dsp:txBody>
      <dsp:txXfrm>
        <a:off x="1416704" y="1158402"/>
        <a:ext cx="7645447" cy="945697"/>
      </dsp:txXfrm>
    </dsp:sp>
    <dsp:sp modelId="{87F0AC7B-7994-4C3C-968A-BCA04E04C614}">
      <dsp:nvSpPr>
        <dsp:cNvPr id="5" name="圆角矩形 4"/>
        <dsp:cNvSpPr/>
      </dsp:nvSpPr>
      <dsp:spPr bwMode="white">
        <a:xfrm>
          <a:off x="1316254" y="2368770"/>
          <a:ext cx="7645447" cy="94569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sz="1600" dirty="0">
              <a:solidFill>
                <a:schemeClr val="tx1"/>
              </a:solidFill>
            </a:rPr>
            <a:t>社会保险补助、住房公积金等可纳入直接人力资源成本费科目列支。</a:t>
          </a:r>
          <a:endParaRPr lang="en-US" sz="1600" dirty="0">
            <a:solidFill>
              <a:schemeClr val="tx1"/>
            </a:solidFill>
          </a:endParaRPr>
        </a:p>
      </dsp:txBody>
      <dsp:txXfrm>
        <a:off x="1316254" y="2368770"/>
        <a:ext cx="7645447" cy="945697"/>
      </dsp:txXfrm>
    </dsp:sp>
    <dsp:sp modelId="{ACB73A2E-C07B-4BDD-AC99-80BCAED7B9A9}">
      <dsp:nvSpPr>
        <dsp:cNvPr id="6" name="圆角矩形 5"/>
        <dsp:cNvSpPr/>
      </dsp:nvSpPr>
      <dsp:spPr bwMode="white">
        <a:xfrm>
          <a:off x="1911362" y="3352927"/>
          <a:ext cx="7645447" cy="94569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sz="1600" dirty="0">
              <a:solidFill>
                <a:schemeClr val="tx1"/>
              </a:solidFill>
            </a:rPr>
            <a:t>专家咨询费不得支付给参与本项目及所属课题研究和管理的相关人员。</a:t>
          </a:r>
          <a:endParaRPr lang="en-US" sz="1600" dirty="0">
            <a:solidFill>
              <a:schemeClr val="tx1"/>
            </a:solidFill>
          </a:endParaRPr>
        </a:p>
      </dsp:txBody>
      <dsp:txXfrm>
        <a:off x="1911362" y="3352927"/>
        <a:ext cx="7645447" cy="945697"/>
      </dsp:txXfrm>
    </dsp:sp>
    <dsp:sp modelId="{C27187D9-D6C9-4A6C-AFCC-662476872D77}">
      <dsp:nvSpPr>
        <dsp:cNvPr id="7" name="下箭头 6"/>
        <dsp:cNvSpPr/>
      </dsp:nvSpPr>
      <dsp:spPr bwMode="white">
        <a:xfrm>
          <a:off x="7030744" y="724318"/>
          <a:ext cx="614703" cy="614703"/>
        </a:xfrm>
        <a:prstGeom prst="downArrow">
          <a:avLst>
            <a:gd name="adj1" fmla="val 55000"/>
            <a:gd name="adj2" fmla="val 45000"/>
          </a:avLst>
        </a:prstGeom>
        <a:solidFill>
          <a:srgbClr val="00B050">
            <a:alpha val="90000"/>
          </a:srgb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en-US">
            <a:solidFill>
              <a:schemeClr val="dk1"/>
            </a:solidFill>
          </a:endParaRPr>
        </a:p>
      </dsp:txBody>
      <dsp:txXfrm>
        <a:off x="7030744" y="724318"/>
        <a:ext cx="614703" cy="614703"/>
      </dsp:txXfrm>
    </dsp:sp>
    <dsp:sp modelId="{2CC6FB0B-B7B2-4799-BFC7-A83D3AF5FE2D}">
      <dsp:nvSpPr>
        <dsp:cNvPr id="8" name="下箭头 7"/>
        <dsp:cNvSpPr/>
      </dsp:nvSpPr>
      <dsp:spPr bwMode="white">
        <a:xfrm>
          <a:off x="7671050" y="1841960"/>
          <a:ext cx="614703" cy="614703"/>
        </a:xfrm>
        <a:prstGeom prst="downArrow">
          <a:avLst>
            <a:gd name="adj1" fmla="val 55000"/>
            <a:gd name="adj2" fmla="val 45000"/>
          </a:avLst>
        </a:prstGeom>
        <a:solidFill>
          <a:srgbClr val="92D050">
            <a:alpha val="90000"/>
          </a:srgb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en-US">
            <a:solidFill>
              <a:schemeClr val="dk1"/>
            </a:solidFill>
          </a:endParaRPr>
        </a:p>
      </dsp:txBody>
      <dsp:txXfrm>
        <a:off x="7671050" y="1841960"/>
        <a:ext cx="614703" cy="614703"/>
      </dsp:txXfrm>
    </dsp:sp>
    <dsp:sp modelId="{5A0C8913-3F2B-44A4-BFD2-C5104ED64DA3}">
      <dsp:nvSpPr>
        <dsp:cNvPr id="9" name="下箭头 8"/>
        <dsp:cNvSpPr/>
      </dsp:nvSpPr>
      <dsp:spPr bwMode="white">
        <a:xfrm>
          <a:off x="8301800" y="2959603"/>
          <a:ext cx="614703" cy="614703"/>
        </a:xfrm>
        <a:prstGeom prst="downArrow">
          <a:avLst>
            <a:gd name="adj1" fmla="val 55000"/>
            <a:gd name="adj2" fmla="val 45000"/>
          </a:avLst>
        </a:prstGeom>
        <a:solidFill>
          <a:srgbClr val="92D050">
            <a:alpha val="90000"/>
          </a:srgb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en-US">
            <a:solidFill>
              <a:schemeClr val="dk1"/>
            </a:solidFill>
          </a:endParaRPr>
        </a:p>
      </dsp:txBody>
      <dsp:txXfrm>
        <a:off x="8301800" y="2959603"/>
        <a:ext cx="614703" cy="6147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图片 1" descr="读懂会logo"/>
          <p:cNvPicPr>
            <a:picLocks noChangeAspect="1"/>
          </p:cNvPicPr>
          <p:nvPr userDrawn="1"/>
        </p:nvPicPr>
        <p:blipFill>
          <a:blip r:embed="rId3"/>
          <a:stretch>
            <a:fillRect/>
          </a:stretch>
        </p:blipFill>
        <p:spPr>
          <a:xfrm>
            <a:off x="9168130" y="491490"/>
            <a:ext cx="1983105" cy="409575"/>
          </a:xfrm>
          <a:prstGeom prst="rect">
            <a:avLst/>
          </a:prstGeom>
        </p:spPr>
      </p:pic>
      <p:pic>
        <p:nvPicPr>
          <p:cNvPr id="9" name="图片 8" descr="科技局logo"/>
          <p:cNvPicPr>
            <a:picLocks noChangeAspect="1"/>
          </p:cNvPicPr>
          <p:nvPr userDrawn="1"/>
        </p:nvPicPr>
        <p:blipFill>
          <a:blip r:embed="rId4"/>
          <a:stretch>
            <a:fillRect/>
          </a:stretch>
        </p:blipFill>
        <p:spPr>
          <a:xfrm>
            <a:off x="11241405" y="382905"/>
            <a:ext cx="624174" cy="612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5"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5"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6" name="图片 5" descr="读懂会logo"/>
          <p:cNvPicPr>
            <a:picLocks noChangeAspect="1"/>
          </p:cNvPicPr>
          <p:nvPr userDrawn="1"/>
        </p:nvPicPr>
        <p:blipFill>
          <a:blip r:embed="rId4"/>
          <a:stretch>
            <a:fillRect/>
          </a:stretch>
        </p:blipFill>
        <p:spPr>
          <a:xfrm>
            <a:off x="1025525" y="272415"/>
            <a:ext cx="1983105" cy="409575"/>
          </a:xfrm>
          <a:prstGeom prst="rect">
            <a:avLst/>
          </a:prstGeom>
        </p:spPr>
      </p:pic>
      <p:pic>
        <p:nvPicPr>
          <p:cNvPr id="9" name="图片 8" descr="科技局logo"/>
          <p:cNvPicPr>
            <a:picLocks noChangeAspect="1"/>
          </p:cNvPicPr>
          <p:nvPr userDrawn="1"/>
        </p:nvPicPr>
        <p:blipFill>
          <a:blip r:embed="rId5"/>
          <a:stretch>
            <a:fillRect/>
          </a:stretch>
        </p:blipFill>
        <p:spPr>
          <a:xfrm>
            <a:off x="213995" y="170815"/>
            <a:ext cx="624174" cy="61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6.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6.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6.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6.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6.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6.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0"/>
            <a:ext cx="12192000" cy="6850063"/>
          </a:xfrm>
          <a:prstGeom prst="rect">
            <a:avLst/>
          </a:prstGeom>
          <a:gradFill>
            <a:gsLst>
              <a:gs pos="0">
                <a:schemeClr val="accent1">
                  <a:lumMod val="5000"/>
                  <a:lumOff val="95000"/>
                  <a:alpha val="0"/>
                </a:schemeClr>
              </a:gs>
              <a:gs pos="38000">
                <a:schemeClr val="accent1">
                  <a:lumMod val="50000"/>
                  <a:alpha val="82000"/>
                </a:schemeClr>
              </a:gs>
              <a:gs pos="61000">
                <a:srgbClr val="0070C0">
                  <a:alpha val="82000"/>
                </a:srgbClr>
              </a:gs>
              <a:gs pos="100000">
                <a:schemeClr val="accent1">
                  <a:lumMod val="30000"/>
                  <a:lumOff val="70000"/>
                  <a:alpha val="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507" name="文本框 15"/>
          <p:cNvSpPr txBox="1">
            <a:spLocks noChangeArrowheads="1"/>
          </p:cNvSpPr>
          <p:nvPr/>
        </p:nvSpPr>
        <p:spPr bwMode="auto">
          <a:xfrm>
            <a:off x="0" y="4130675"/>
            <a:ext cx="12192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2024</a:t>
            </a:r>
            <a:r>
              <a:rPr lang="zh-CN" altLang="zh-CN" sz="2400" dirty="0">
                <a:solidFill>
                  <a:schemeClr val="bg1"/>
                </a:solidFill>
                <a:latin typeface="+mn-lt"/>
                <a:ea typeface="+mn-ea"/>
                <a:cs typeface="+mn-ea"/>
                <a:sym typeface="+mn-lt"/>
              </a:rPr>
              <a:t>年</a:t>
            </a:r>
            <a:r>
              <a:rPr lang="en-US" altLang="zh-CN" sz="2400" dirty="0">
                <a:solidFill>
                  <a:schemeClr val="bg1"/>
                </a:solidFill>
                <a:latin typeface="+mn-lt"/>
                <a:ea typeface="+mn-ea"/>
                <a:cs typeface="+mn-ea"/>
                <a:sym typeface="+mn-lt"/>
              </a:rPr>
              <a:t>4</a:t>
            </a:r>
            <a:r>
              <a:rPr lang="zh-CN" altLang="en-US" sz="2400" dirty="0">
                <a:solidFill>
                  <a:schemeClr val="bg1"/>
                </a:solidFill>
                <a:latin typeface="+mn-lt"/>
                <a:ea typeface="+mn-ea"/>
                <a:cs typeface="+mn-ea"/>
                <a:sym typeface="+mn-lt"/>
              </a:rPr>
              <a:t>月</a:t>
            </a:r>
            <a:r>
              <a:rPr lang="en-US" altLang="zh-CN" sz="2400" dirty="0">
                <a:solidFill>
                  <a:schemeClr val="bg1"/>
                </a:solidFill>
                <a:latin typeface="+mn-lt"/>
                <a:ea typeface="+mn-ea"/>
                <a:cs typeface="+mn-ea"/>
                <a:sym typeface="+mn-lt"/>
              </a:rPr>
              <a:t>15</a:t>
            </a:r>
            <a:r>
              <a:rPr lang="zh-CN" altLang="en-US" sz="2400" dirty="0">
                <a:solidFill>
                  <a:schemeClr val="bg1"/>
                </a:solidFill>
                <a:latin typeface="+mn-lt"/>
                <a:ea typeface="+mn-ea"/>
                <a:cs typeface="+mn-ea"/>
                <a:sym typeface="+mn-lt"/>
              </a:rPr>
              <a:t>日</a:t>
            </a:r>
            <a:endParaRPr lang="zh-CN" altLang="en-US"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           </a:t>
            </a:r>
            <a:endParaRPr lang="zh-CN" altLang="zh-CN" sz="2400" dirty="0">
              <a:solidFill>
                <a:schemeClr val="bg1"/>
              </a:solidFill>
              <a:latin typeface="+mn-lt"/>
              <a:ea typeface="+mn-ea"/>
              <a:cs typeface="+mn-ea"/>
              <a:sym typeface="+mn-lt"/>
            </a:endParaRPr>
          </a:p>
        </p:txBody>
      </p:sp>
      <p:sp>
        <p:nvSpPr>
          <p:cNvPr id="21508" name="文本框 16"/>
          <p:cNvSpPr txBox="1">
            <a:spLocks noChangeArrowheads="1"/>
          </p:cNvSpPr>
          <p:nvPr/>
        </p:nvSpPr>
        <p:spPr bwMode="auto">
          <a:xfrm>
            <a:off x="0" y="2103467"/>
            <a:ext cx="12192000"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sz="4000" b="1" dirty="0">
                <a:solidFill>
                  <a:schemeClr val="bg1"/>
                </a:solidFill>
                <a:latin typeface="+mn-lt"/>
                <a:ea typeface="+mn-ea"/>
                <a:cs typeface="+mn-ea"/>
                <a:sym typeface="+mn-lt"/>
              </a:rPr>
              <a:t>科技项目预算编制和管理</a:t>
            </a:r>
            <a:endParaRPr sz="4000" b="1" dirty="0">
              <a:solidFill>
                <a:schemeClr val="bg1"/>
              </a:solidFill>
              <a:latin typeface="+mn-lt"/>
              <a:ea typeface="+mn-ea"/>
              <a:cs typeface="+mn-ea"/>
              <a:sym typeface="+mn-lt"/>
            </a:endParaRPr>
          </a:p>
        </p:txBody>
      </p:sp>
      <p:sp>
        <p:nvSpPr>
          <p:cNvPr id="6" name="文本框 5"/>
          <p:cNvSpPr txBox="1"/>
          <p:nvPr/>
        </p:nvSpPr>
        <p:spPr>
          <a:xfrm>
            <a:off x="5152390" y="3409315"/>
            <a:ext cx="2040255" cy="368300"/>
          </a:xfrm>
          <a:prstGeom prst="rect">
            <a:avLst/>
          </a:prstGeom>
          <a:noFill/>
        </p:spPr>
        <p:txBody>
          <a:bodyPr wrap="square" rtlCol="0">
            <a:spAutoFit/>
          </a:bodyPr>
          <a:lstStyle/>
          <a:p>
            <a:endParaRPr lang="zh-CN" altLang="en-US"/>
          </a:p>
        </p:txBody>
      </p:sp>
      <p:sp>
        <p:nvSpPr>
          <p:cNvPr id="7" name="文本框 16"/>
          <p:cNvSpPr txBox="1">
            <a:spLocks noChangeArrowheads="1"/>
          </p:cNvSpPr>
          <p:nvPr/>
        </p:nvSpPr>
        <p:spPr bwMode="auto">
          <a:xfrm>
            <a:off x="0" y="3617307"/>
            <a:ext cx="12192000"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sz="3200" dirty="0">
                <a:solidFill>
                  <a:schemeClr val="bg1"/>
                </a:solidFill>
                <a:latin typeface="+mn-lt"/>
                <a:ea typeface="+mn-ea"/>
                <a:cs typeface="+mn-ea"/>
                <a:sym typeface="+mn-lt"/>
              </a:rPr>
              <a:t>许东胜</a:t>
            </a:r>
            <a:endParaRPr lang="zh-CN" sz="3200" dirty="0">
              <a:solidFill>
                <a:schemeClr val="bg1"/>
              </a:solidFill>
              <a:latin typeface="+mn-lt"/>
              <a:ea typeface="+mn-ea"/>
              <a:cs typeface="+mn-ea"/>
              <a:sym typeface="+mn-lt"/>
            </a:endParaRPr>
          </a:p>
        </p:txBody>
      </p:sp>
      <p:pic>
        <p:nvPicPr>
          <p:cNvPr id="11" name="图片 10" descr="读懂会logo"/>
          <p:cNvPicPr>
            <a:picLocks noChangeAspect="1"/>
          </p:cNvPicPr>
          <p:nvPr/>
        </p:nvPicPr>
        <p:blipFill>
          <a:blip r:embed="rId2"/>
          <a:stretch>
            <a:fillRect/>
          </a:stretch>
        </p:blipFill>
        <p:spPr>
          <a:xfrm>
            <a:off x="1528445" y="349885"/>
            <a:ext cx="2710815" cy="560070"/>
          </a:xfrm>
          <a:prstGeom prst="rect">
            <a:avLst/>
          </a:prstGeom>
        </p:spPr>
      </p:pic>
      <p:pic>
        <p:nvPicPr>
          <p:cNvPr id="12" name="图片 11" descr="科技局logo"/>
          <p:cNvPicPr>
            <a:picLocks noChangeAspect="1"/>
          </p:cNvPicPr>
          <p:nvPr/>
        </p:nvPicPr>
        <p:blipFill>
          <a:blip r:embed="rId3"/>
          <a:stretch>
            <a:fillRect/>
          </a:stretch>
        </p:blipFill>
        <p:spPr>
          <a:xfrm>
            <a:off x="385445" y="215265"/>
            <a:ext cx="846455" cy="82994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55450" y="1248766"/>
            <a:ext cx="6094674" cy="400110"/>
          </a:xfrm>
          <a:prstGeom prst="rect">
            <a:avLst/>
          </a:prstGeom>
          <a:noFill/>
        </p:spPr>
        <p:txBody>
          <a:bodyPr wrap="square">
            <a:spAutoFit/>
          </a:bodyPr>
          <a:lstStyle/>
          <a:p>
            <a:r>
              <a:rPr lang="zh-CN" altLang="en-US" sz="2000" b="1" dirty="0"/>
              <a:t>“负面清单</a:t>
            </a:r>
            <a:r>
              <a:rPr lang="en-US" altLang="zh-CN" sz="2000" b="1" dirty="0"/>
              <a:t>+</a:t>
            </a:r>
            <a:r>
              <a:rPr lang="zh-CN" altLang="en-US" sz="2000" b="1" dirty="0"/>
              <a:t>包干制”</a:t>
            </a:r>
            <a:endParaRPr lang="zh-CN" altLang="en-US" sz="2000" b="1" dirty="0"/>
          </a:p>
        </p:txBody>
      </p:sp>
      <p:graphicFrame>
        <p:nvGraphicFramePr>
          <p:cNvPr id="5" name="文本框 3"/>
          <p:cNvGraphicFramePr/>
          <p:nvPr/>
        </p:nvGraphicFramePr>
        <p:xfrm>
          <a:off x="2052981" y="1983782"/>
          <a:ext cx="8778417" cy="39286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89462" y="1261045"/>
            <a:ext cx="6094674" cy="400110"/>
          </a:xfrm>
          <a:prstGeom prst="rect">
            <a:avLst/>
          </a:prstGeom>
          <a:noFill/>
        </p:spPr>
        <p:txBody>
          <a:bodyPr wrap="square">
            <a:spAutoFit/>
          </a:bodyPr>
          <a:lstStyle/>
          <a:p>
            <a:r>
              <a:rPr lang="zh-CN" altLang="en-US" sz="2000" b="1" dirty="0"/>
              <a:t>“负面清单</a:t>
            </a:r>
            <a:r>
              <a:rPr lang="en-US" altLang="zh-CN" sz="2000" b="1" dirty="0"/>
              <a:t>+</a:t>
            </a:r>
            <a:r>
              <a:rPr lang="zh-CN" altLang="en-US" sz="2000" b="1" dirty="0"/>
              <a:t>包干制”</a:t>
            </a:r>
            <a:endParaRPr lang="zh-CN" altLang="en-US" sz="2000" b="1" dirty="0"/>
          </a:p>
        </p:txBody>
      </p:sp>
      <p:graphicFrame>
        <p:nvGraphicFramePr>
          <p:cNvPr id="3" name="文本框 3"/>
          <p:cNvGraphicFramePr/>
          <p:nvPr/>
        </p:nvGraphicFramePr>
        <p:xfrm>
          <a:off x="2118633" y="2008341"/>
          <a:ext cx="7549560" cy="39286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90601" y="1030136"/>
            <a:ext cx="6094674" cy="400110"/>
          </a:xfrm>
          <a:prstGeom prst="rect">
            <a:avLst/>
          </a:prstGeom>
          <a:noFill/>
        </p:spPr>
        <p:txBody>
          <a:bodyPr wrap="square">
            <a:spAutoFit/>
          </a:bodyPr>
          <a:lstStyle/>
          <a:p>
            <a:r>
              <a:rPr lang="zh-CN" altLang="en-US" sz="2000" b="1" dirty="0"/>
              <a:t>“负面清单”</a:t>
            </a:r>
            <a:endParaRPr lang="zh-CN" altLang="en-US" sz="2000" b="1" dirty="0"/>
          </a:p>
        </p:txBody>
      </p:sp>
      <p:sp>
        <p:nvSpPr>
          <p:cNvPr id="5" name="文本框 4"/>
          <p:cNvSpPr txBox="1"/>
          <p:nvPr/>
        </p:nvSpPr>
        <p:spPr>
          <a:xfrm>
            <a:off x="990581" y="1430246"/>
            <a:ext cx="4825774" cy="4442242"/>
          </a:xfrm>
          <a:prstGeom prst="rect">
            <a:avLst/>
          </a:prstGeom>
          <a:noFill/>
        </p:spPr>
        <p:txBody>
          <a:bodyPr wrap="square">
            <a:spAutoFit/>
          </a:bodyPr>
          <a:lstStyle/>
          <a:p>
            <a:pPr>
              <a:lnSpc>
                <a:spcPct val="200000"/>
              </a:lnSpc>
            </a:pPr>
            <a:r>
              <a:rPr lang="en-US" altLang="zh-CN" dirty="0"/>
              <a:t>1. </a:t>
            </a:r>
            <a:r>
              <a:rPr lang="zh-CN" altLang="en-US" dirty="0"/>
              <a:t>未对项目经费进行单独核算；</a:t>
            </a:r>
            <a:endParaRPr lang="en-US" altLang="zh-CN" dirty="0"/>
          </a:p>
          <a:p>
            <a:pPr>
              <a:lnSpc>
                <a:spcPct val="200000"/>
              </a:lnSpc>
            </a:pPr>
            <a:r>
              <a:rPr lang="en-US" altLang="zh-CN" dirty="0"/>
              <a:t>2. </a:t>
            </a:r>
            <a:r>
              <a:rPr lang="zh-CN" altLang="en-US" dirty="0"/>
              <a:t>未对项目经费中购买达到固定资产或无形资产标准的资产进行会计核算；</a:t>
            </a:r>
            <a:endParaRPr lang="en-US" altLang="zh-CN" dirty="0"/>
          </a:p>
          <a:p>
            <a:pPr>
              <a:lnSpc>
                <a:spcPct val="200000"/>
              </a:lnSpc>
            </a:pPr>
            <a:r>
              <a:rPr lang="en-US" altLang="zh-CN" dirty="0"/>
              <a:t>3. </a:t>
            </a:r>
            <a:r>
              <a:rPr lang="zh-CN" altLang="en-US" dirty="0"/>
              <a:t>列支与本项目任务无关的支出；</a:t>
            </a:r>
            <a:endParaRPr lang="en-US" altLang="zh-CN" dirty="0"/>
          </a:p>
          <a:p>
            <a:pPr>
              <a:lnSpc>
                <a:spcPct val="200000"/>
              </a:lnSpc>
            </a:pPr>
            <a:r>
              <a:rPr lang="en-US" altLang="zh-CN" dirty="0"/>
              <a:t>4. </a:t>
            </a:r>
            <a:r>
              <a:rPr lang="zh-CN" altLang="en-US" dirty="0"/>
              <a:t>违反规定转拨项目经费；</a:t>
            </a:r>
            <a:endParaRPr lang="en-US" altLang="zh-CN" dirty="0"/>
          </a:p>
          <a:p>
            <a:pPr>
              <a:lnSpc>
                <a:spcPct val="200000"/>
              </a:lnSpc>
            </a:pPr>
            <a:r>
              <a:rPr lang="en-US" altLang="zh-CN" dirty="0"/>
              <a:t>5. </a:t>
            </a:r>
            <a:r>
              <a:rPr lang="zh-CN" altLang="en-US" dirty="0"/>
              <a:t>虚假承诺其他来源资金；</a:t>
            </a:r>
            <a:endParaRPr lang="en-US" altLang="zh-CN" dirty="0"/>
          </a:p>
          <a:p>
            <a:pPr>
              <a:lnSpc>
                <a:spcPct val="200000"/>
              </a:lnSpc>
            </a:pPr>
            <a:r>
              <a:rPr lang="en-US" altLang="zh-CN" dirty="0"/>
              <a:t>6. </a:t>
            </a:r>
            <a:r>
              <a:rPr lang="zh-CN" altLang="en-US" dirty="0"/>
              <a:t>通过虚假合同、虚假票据、虚构事项、虚报人员等弄虚作假，转移、套取、报销项目经费；</a:t>
            </a:r>
            <a:endParaRPr lang="zh-CN" altLang="en-US" dirty="0"/>
          </a:p>
        </p:txBody>
      </p:sp>
      <p:sp>
        <p:nvSpPr>
          <p:cNvPr id="6" name="文本框 5"/>
          <p:cNvSpPr txBox="1"/>
          <p:nvPr/>
        </p:nvSpPr>
        <p:spPr>
          <a:xfrm>
            <a:off x="6407944" y="1984244"/>
            <a:ext cx="5622132" cy="3334246"/>
          </a:xfrm>
          <a:prstGeom prst="rect">
            <a:avLst/>
          </a:prstGeom>
          <a:noFill/>
        </p:spPr>
        <p:txBody>
          <a:bodyPr wrap="square">
            <a:spAutoFit/>
          </a:bodyPr>
          <a:lstStyle/>
          <a:p>
            <a:pPr>
              <a:lnSpc>
                <a:spcPct val="200000"/>
              </a:lnSpc>
            </a:pPr>
            <a:r>
              <a:rPr lang="en-US" altLang="zh-CN" dirty="0"/>
              <a:t>7. </a:t>
            </a:r>
            <a:r>
              <a:rPr lang="zh-CN" altLang="en-US" dirty="0"/>
              <a:t>截留、挤占、挪用项目经费；</a:t>
            </a:r>
            <a:endParaRPr lang="en-US" altLang="zh-CN" dirty="0"/>
          </a:p>
          <a:p>
            <a:pPr>
              <a:lnSpc>
                <a:spcPct val="200000"/>
              </a:lnSpc>
            </a:pPr>
            <a:r>
              <a:rPr lang="en-US" altLang="zh-CN" dirty="0"/>
              <a:t>8. </a:t>
            </a:r>
            <a:r>
              <a:rPr lang="zh-CN" altLang="en-US" dirty="0"/>
              <a:t>设置账外账、随意调账变动支出、随意修改记账凭证、提供虚假财务会计资料等；</a:t>
            </a:r>
            <a:endParaRPr lang="en-US" altLang="zh-CN" dirty="0"/>
          </a:p>
          <a:p>
            <a:pPr>
              <a:lnSpc>
                <a:spcPct val="200000"/>
              </a:lnSpc>
            </a:pPr>
            <a:r>
              <a:rPr lang="en-US" altLang="zh-CN" dirty="0"/>
              <a:t>9. </a:t>
            </a:r>
            <a:r>
              <a:rPr lang="zh-CN" altLang="en-US" dirty="0"/>
              <a:t>使用项目经费列支应由个人负担的有关费用和支付各种罚款、捐款、赞助、投资、偿还债务等；</a:t>
            </a:r>
            <a:endParaRPr lang="en-US" altLang="zh-CN" dirty="0"/>
          </a:p>
          <a:p>
            <a:pPr>
              <a:lnSpc>
                <a:spcPct val="200000"/>
              </a:lnSpc>
            </a:pPr>
            <a:r>
              <a:rPr lang="en-US" altLang="zh-CN" dirty="0"/>
              <a:t>10. </a:t>
            </a:r>
            <a:r>
              <a:rPr lang="zh-CN" altLang="en-US" dirty="0"/>
              <a:t>违反其他国家法律法规及相关规章制度的行为。</a:t>
            </a:r>
            <a:endParaRPr lang="zh-CN" altLang="en-US" dirty="0"/>
          </a:p>
        </p:txBody>
      </p:sp>
      <p:sp>
        <p:nvSpPr>
          <p:cNvPr id="7" name="文本框 6"/>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54382" y="1401946"/>
            <a:ext cx="9244962" cy="400110"/>
          </a:xfrm>
          <a:prstGeom prst="rect">
            <a:avLst/>
          </a:prstGeom>
          <a:noFill/>
        </p:spPr>
        <p:txBody>
          <a:bodyPr wrap="square">
            <a:spAutoFit/>
          </a:bodyPr>
          <a:lstStyle/>
          <a:p>
            <a:r>
              <a:rPr lang="zh-CN" altLang="en-US" sz="2000" b="1" dirty="0"/>
              <a:t>“包干制”取消项目财政科技经费预算编制、简化结题验收程序</a:t>
            </a:r>
            <a:endParaRPr lang="zh-CN" altLang="en-US" sz="2000" b="1" dirty="0"/>
          </a:p>
        </p:txBody>
      </p:sp>
      <p:graphicFrame>
        <p:nvGraphicFramePr>
          <p:cNvPr id="3" name="文本框 3"/>
          <p:cNvGraphicFramePr/>
          <p:nvPr/>
        </p:nvGraphicFramePr>
        <p:xfrm>
          <a:off x="1554382" y="2149743"/>
          <a:ext cx="9244961" cy="39286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1" y="1"/>
            <a:ext cx="1551709" cy="1620983"/>
          </a:xfrm>
          <a:custGeom>
            <a:avLst/>
            <a:gdLst>
              <a:gd name="connsiteX0" fmla="*/ 0 w 1179564"/>
              <a:gd name="connsiteY0" fmla="*/ 0 h 1620983"/>
              <a:gd name="connsiteX1" fmla="*/ 1179564 w 1179564"/>
              <a:gd name="connsiteY1" fmla="*/ 0 h 1620983"/>
              <a:gd name="connsiteX2" fmla="*/ 1040793 w 1179564"/>
              <a:gd name="connsiteY2" fmla="*/ 50791 h 1620983"/>
              <a:gd name="connsiteX3" fmla="*/ 0 w 1179564"/>
              <a:gd name="connsiteY3" fmla="*/ 1620983 h 1620983"/>
              <a:gd name="connsiteX4" fmla="*/ 0 w 1179564"/>
              <a:gd name="connsiteY4" fmla="*/ 0 h 162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64" h="1620983">
                <a:moveTo>
                  <a:pt x="0" y="0"/>
                </a:moveTo>
                <a:lnTo>
                  <a:pt x="1179564" y="0"/>
                </a:lnTo>
                <a:lnTo>
                  <a:pt x="1040793" y="50791"/>
                </a:lnTo>
                <a:cubicBezTo>
                  <a:pt x="429163" y="309489"/>
                  <a:pt x="0" y="915118"/>
                  <a:pt x="0" y="1620983"/>
                </a:cubicBezTo>
                <a:lnTo>
                  <a:pt x="0" y="0"/>
                </a:lnTo>
                <a:close/>
              </a:path>
            </a:pathLst>
          </a:cu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0800000">
            <a:off x="10640291" y="5237017"/>
            <a:ext cx="1551709" cy="1620983"/>
          </a:xfrm>
          <a:custGeom>
            <a:avLst/>
            <a:gdLst>
              <a:gd name="connsiteX0" fmla="*/ 0 w 1179564"/>
              <a:gd name="connsiteY0" fmla="*/ 0 h 1620983"/>
              <a:gd name="connsiteX1" fmla="*/ 1179564 w 1179564"/>
              <a:gd name="connsiteY1" fmla="*/ 0 h 1620983"/>
              <a:gd name="connsiteX2" fmla="*/ 1040793 w 1179564"/>
              <a:gd name="connsiteY2" fmla="*/ 50791 h 1620983"/>
              <a:gd name="connsiteX3" fmla="*/ 0 w 1179564"/>
              <a:gd name="connsiteY3" fmla="*/ 1620983 h 1620983"/>
              <a:gd name="connsiteX4" fmla="*/ 0 w 1179564"/>
              <a:gd name="connsiteY4" fmla="*/ 0 h 162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64" h="1620983">
                <a:moveTo>
                  <a:pt x="0" y="0"/>
                </a:moveTo>
                <a:lnTo>
                  <a:pt x="1179564" y="0"/>
                </a:lnTo>
                <a:lnTo>
                  <a:pt x="1040793" y="50791"/>
                </a:lnTo>
                <a:cubicBezTo>
                  <a:pt x="429163" y="309489"/>
                  <a:pt x="0" y="915118"/>
                  <a:pt x="0" y="1620983"/>
                </a:cubicBezTo>
                <a:lnTo>
                  <a:pt x="0" y="0"/>
                </a:lnTo>
                <a:close/>
              </a:path>
            </a:pathLst>
          </a:cu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061855" y="1939636"/>
            <a:ext cx="6068291" cy="822037"/>
          </a:xfrm>
          <a:prstGeom prst="rect">
            <a:avLst/>
          </a:pr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061855" y="4747490"/>
            <a:ext cx="6068291" cy="175491"/>
          </a:xfrm>
          <a:prstGeom prst="rect">
            <a:avLst/>
          </a:pr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37294" y="1992232"/>
            <a:ext cx="2689225" cy="768350"/>
          </a:xfrm>
          <a:prstGeom prst="rect">
            <a:avLst/>
          </a:prstGeom>
          <a:noFill/>
        </p:spPr>
        <p:txBody>
          <a:bodyPr wrap="none" rtlCol="0">
            <a:spAutoFit/>
          </a:bodyPr>
          <a:lstStyle/>
          <a:p>
            <a:r>
              <a:rPr lang="en-US" altLang="zh-CN" sz="4400" dirty="0">
                <a:solidFill>
                  <a:schemeClr val="bg1"/>
                </a:solidFill>
                <a:latin typeface="汉仪君黑-45简" panose="020B0604020202020204" pitchFamily="34" charset="-122"/>
                <a:ea typeface="汉仪君黑-45简" panose="020B0604020202020204" pitchFamily="34" charset="-122"/>
              </a:rPr>
              <a:t>PART  02 </a:t>
            </a:r>
            <a:endParaRPr lang="zh-CN" altLang="en-US" sz="4400" dirty="0">
              <a:solidFill>
                <a:schemeClr val="bg1"/>
              </a:solidFill>
              <a:latin typeface="汉仪君黑-45简" panose="020B0604020202020204" pitchFamily="34" charset="-122"/>
              <a:ea typeface="汉仪君黑-45简" panose="020B0604020202020204" pitchFamily="34" charset="-122"/>
            </a:endParaRPr>
          </a:p>
        </p:txBody>
      </p:sp>
      <p:sp>
        <p:nvSpPr>
          <p:cNvPr id="45" name="文本框 44"/>
          <p:cNvSpPr txBox="1"/>
          <p:nvPr/>
        </p:nvSpPr>
        <p:spPr>
          <a:xfrm>
            <a:off x="3501509" y="3356826"/>
            <a:ext cx="5109091" cy="830997"/>
          </a:xfrm>
          <a:prstGeom prst="rect">
            <a:avLst/>
          </a:prstGeom>
          <a:noFill/>
        </p:spPr>
        <p:txBody>
          <a:bodyPr wrap="none" rtlCol="0">
            <a:spAutoFit/>
          </a:bodyPr>
          <a:lstStyle/>
          <a:p>
            <a:pPr algn="l"/>
            <a:r>
              <a:rPr lang="zh-CN" altLang="en-US" sz="4800" dirty="0">
                <a:latin typeface="楷体" panose="02010609060101010101" charset="-122"/>
                <a:ea typeface="楷体" panose="02010609060101010101" charset="-122"/>
              </a:rPr>
              <a:t>项目经费预算编制</a:t>
            </a:r>
            <a:endParaRPr lang="zh-CN" altLang="en-US" sz="4800" dirty="0">
              <a:latin typeface="楷体" panose="02010609060101010101" charset="-122"/>
              <a:ea typeface="楷体" panose="02010609060101010101" charset="-122"/>
            </a:endParaRPr>
          </a:p>
        </p:txBody>
      </p:sp>
      <p:sp>
        <p:nvSpPr>
          <p:cNvPr id="2" name="灯片编号占位符 1"/>
          <p:cNvSpPr>
            <a:spLocks noGrp="1"/>
          </p:cNvSpPr>
          <p:nvPr>
            <p:ph type="sldNum" sz="quarter" idx="12"/>
          </p:nvPr>
        </p:nvSpPr>
        <p:spPr/>
        <p:txBody>
          <a:bodyPr/>
          <a:lstStyle/>
          <a:p>
            <a:fld id="{6136A79D-4D18-46CD-8B26-A95A19F0B2AC}" type="slidenum">
              <a:rPr lang="zh-CN" altLang="en-US" smtClean="0"/>
            </a:fld>
            <a:endParaRPr lang="zh-CN" altLang="en-US"/>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71259" y="1426322"/>
            <a:ext cx="5344886" cy="1232260"/>
          </a:xfrm>
          <a:prstGeom prst="rect">
            <a:avLst/>
          </a:prstGeom>
          <a:noFill/>
        </p:spPr>
        <p:txBody>
          <a:bodyPr wrap="square">
            <a:spAutoFit/>
          </a:bodyPr>
          <a:lstStyle/>
          <a:p>
            <a:pPr>
              <a:lnSpc>
                <a:spcPct val="200000"/>
              </a:lnSpc>
            </a:pPr>
            <a:r>
              <a:rPr lang="zh-CN" altLang="en-US" sz="2000" b="1" dirty="0"/>
              <a:t>项目承担单位</a:t>
            </a:r>
            <a:r>
              <a:rPr lang="en-US" altLang="zh-CN" sz="2000" b="1" dirty="0"/>
              <a:t>—</a:t>
            </a:r>
            <a:r>
              <a:rPr lang="zh-CN" altLang="en-US" sz="2000" b="1" dirty="0"/>
              <a:t>资金管理使用的责任主体</a:t>
            </a:r>
            <a:endParaRPr lang="en-US" altLang="zh-CN" sz="2000" b="1" dirty="0"/>
          </a:p>
          <a:p>
            <a:pPr marL="457200" indent="-457200">
              <a:lnSpc>
                <a:spcPct val="200000"/>
              </a:lnSpc>
              <a:buFont typeface="Wingdings" panose="05000000000000000000" pitchFamily="2" charset="2"/>
              <a:buChar char="Ø"/>
            </a:pPr>
            <a:r>
              <a:rPr lang="zh-CN" altLang="en-US" sz="2000" dirty="0"/>
              <a:t>审核把关项目</a:t>
            </a:r>
            <a:r>
              <a:rPr lang="zh-CN" altLang="en-US" sz="2000" b="1" dirty="0"/>
              <a:t>经费预算</a:t>
            </a:r>
            <a:endParaRPr lang="zh-CN" altLang="en-US" sz="2000" b="1" dirty="0"/>
          </a:p>
        </p:txBody>
      </p:sp>
      <p:sp>
        <p:nvSpPr>
          <p:cNvPr id="5" name="文本框 4"/>
          <p:cNvSpPr txBox="1"/>
          <p:nvPr/>
        </p:nvSpPr>
        <p:spPr>
          <a:xfrm>
            <a:off x="1136294" y="2884336"/>
            <a:ext cx="6166388" cy="3272691"/>
          </a:xfrm>
          <a:prstGeom prst="rect">
            <a:avLst/>
          </a:prstGeom>
          <a:noFill/>
        </p:spPr>
        <p:txBody>
          <a:bodyPr wrap="square" rtlCol="0">
            <a:spAutoFit/>
          </a:bodyPr>
          <a:lstStyle/>
          <a:p>
            <a:pPr indent="262890" algn="just">
              <a:lnSpc>
                <a:spcPct val="250000"/>
              </a:lnSpc>
              <a:spcBef>
                <a:spcPts val="3245"/>
              </a:spcBef>
            </a:pPr>
            <a:r>
              <a:rPr lang="zh-CN" altLang="en-US" sz="2000" b="1" dirty="0"/>
              <a:t>项目负责人</a:t>
            </a:r>
            <a:r>
              <a:rPr lang="en-US" altLang="zh-CN" sz="2000" b="1" dirty="0"/>
              <a:t>—</a:t>
            </a:r>
            <a:r>
              <a:rPr lang="zh-CN" altLang="en-US" sz="2000" b="1" dirty="0"/>
              <a:t>资金使用的直接责任人</a:t>
            </a:r>
            <a:endParaRPr lang="en-US" altLang="zh-CN" sz="2000" b="1" dirty="0"/>
          </a:p>
          <a:p>
            <a:pPr marL="342900" indent="-342900">
              <a:lnSpc>
                <a:spcPct val="250000"/>
              </a:lnSpc>
              <a:buSzPts val="2400"/>
              <a:buFont typeface="Wingdings" panose="05000000000000000000" charset="0"/>
              <a:buChar char="Ø"/>
            </a:pPr>
            <a:r>
              <a:rPr lang="zh-CN" altLang="zh-CN" sz="2000" cap="all" dirty="0">
                <a:effectLst/>
                <a:latin typeface="新宋体" panose="02010609030101010101" pitchFamily="49" charset="-122"/>
                <a:ea typeface="等线" panose="02010600030101010101" pitchFamily="2" charset="-122"/>
                <a:cs typeface="Times New Roman" panose="02020603050405020304" pitchFamily="18" charset="0"/>
              </a:rPr>
              <a:t>据实编制项目预算</a:t>
            </a:r>
            <a:r>
              <a:rPr lang="zh-CN" altLang="zh-CN" sz="2000" cap="all" dirty="0">
                <a:latin typeface="新宋体" panose="02010609030101010101" pitchFamily="49" charset="-122"/>
                <a:ea typeface="等线" panose="02010600030101010101" pitchFamily="2" charset="-122"/>
                <a:cs typeface="Times New Roman" panose="02020603050405020304" pitchFamily="18" charset="0"/>
              </a:rPr>
              <a:t>和绩效目标</a:t>
            </a:r>
            <a:r>
              <a:rPr lang="zh-CN" altLang="en-US" sz="2000" cap="all" dirty="0">
                <a:latin typeface="新宋体" panose="02010609030101010101" pitchFamily="49" charset="-122"/>
                <a:ea typeface="等线" panose="02010600030101010101" pitchFamily="2" charset="-122"/>
                <a:cs typeface="Times New Roman" panose="02020603050405020304" pitchFamily="18" charset="0"/>
              </a:rPr>
              <a:t>、</a:t>
            </a:r>
            <a:r>
              <a:rPr lang="zh-CN" altLang="zh-CN" sz="2000" cap="all" dirty="0">
                <a:latin typeface="新宋体" panose="02010609030101010101" pitchFamily="49" charset="-122"/>
                <a:ea typeface="等线" panose="02010600030101010101" pitchFamily="2" charset="-122"/>
                <a:cs typeface="Times New Roman" panose="02020603050405020304" pitchFamily="18" charset="0"/>
              </a:rPr>
              <a:t>提出预算调整</a:t>
            </a:r>
            <a:endParaRPr lang="zh-CN" altLang="zh-CN" sz="2000" cap="all" dirty="0">
              <a:latin typeface="新宋体" panose="02010609030101010101" pitchFamily="49" charset="-122"/>
              <a:ea typeface="等线" panose="02010600030101010101" pitchFamily="2" charset="-122"/>
              <a:cs typeface="Times New Roman" panose="02020603050405020304" pitchFamily="18" charset="0"/>
            </a:endParaRPr>
          </a:p>
          <a:p>
            <a:pPr marL="342900" lvl="0" indent="-342900">
              <a:lnSpc>
                <a:spcPct val="250000"/>
              </a:lnSpc>
              <a:spcBef>
                <a:spcPts val="1245"/>
              </a:spcBef>
              <a:spcAft>
                <a:spcPts val="0"/>
              </a:spcAft>
              <a:buSzPts val="2400"/>
              <a:buFont typeface="Wingdings" panose="05000000000000000000" charset="0"/>
              <a:buChar char="Ø"/>
            </a:pPr>
            <a:r>
              <a:rPr lang="zh-CN" altLang="zh-CN" sz="2000" cap="all" dirty="0">
                <a:latin typeface="新宋体" panose="02010609030101010101" pitchFamily="49" charset="-122"/>
                <a:ea typeface="等线" panose="02010600030101010101" pitchFamily="2" charset="-122"/>
                <a:cs typeface="Times New Roman" panose="02020603050405020304" pitchFamily="18" charset="0"/>
              </a:rPr>
              <a:t>组织预算执行和资金使用</a:t>
            </a:r>
            <a:r>
              <a:rPr lang="zh-CN" altLang="en-US" sz="2000" cap="all" dirty="0">
                <a:latin typeface="新宋体" panose="02010609030101010101" pitchFamily="49" charset="-122"/>
                <a:ea typeface="等线" panose="02010600030101010101" pitchFamily="2" charset="-122"/>
                <a:cs typeface="Times New Roman" panose="02020603050405020304" pitchFamily="18" charset="0"/>
              </a:rPr>
              <a:t>，严格项目经费支出管理</a:t>
            </a:r>
            <a:endParaRPr lang="zh-CN" altLang="zh-CN" sz="1600" dirty="0">
              <a:effectLst/>
              <a:latin typeface="新宋体" panose="02010609030101010101" pitchFamily="49" charset="-122"/>
              <a:ea typeface="Wingdings" panose="05000000000000000000" pitchFamily="2" charset="2"/>
              <a:cs typeface="Wingdings" panose="05000000000000000000" pitchFamily="2" charset="2"/>
            </a:endParaRPr>
          </a:p>
          <a:p>
            <a:pPr indent="262890" algn="just">
              <a:spcBef>
                <a:spcPts val="3245"/>
              </a:spcBef>
            </a:pPr>
            <a:endParaRPr lang="zh-CN" altLang="en-US" sz="2000" b="1" dirty="0"/>
          </a:p>
        </p:txBody>
      </p:sp>
      <p:sp>
        <p:nvSpPr>
          <p:cNvPr id="6" name="文本框 5"/>
          <p:cNvSpPr txBox="1"/>
          <p:nvPr/>
        </p:nvSpPr>
        <p:spPr>
          <a:xfrm>
            <a:off x="2826139" y="1780842"/>
            <a:ext cx="2160641" cy="523220"/>
          </a:xfrm>
          <a:prstGeom prst="rect">
            <a:avLst/>
          </a:prstGeom>
          <a:noFill/>
        </p:spPr>
        <p:txBody>
          <a:bodyPr wrap="square">
            <a:spAutoFit/>
          </a:bodyPr>
          <a:lstStyle/>
          <a:p>
            <a:r>
              <a:rPr lang="zh-CN" altLang="zh-CN" sz="2800" b="1" kern="0" dirty="0">
                <a:effectLst/>
                <a:ea typeface="宋体" panose="02010600030101010101" pitchFamily="2" charset="-122"/>
                <a:cs typeface="宋体" panose="02010600030101010101" pitchFamily="2" charset="-122"/>
              </a:rPr>
              <a:t>职责分工</a:t>
            </a:r>
            <a:endParaRPr lang="zh-CN" altLang="en-US" sz="2800" dirty="0"/>
          </a:p>
        </p:txBody>
      </p:sp>
      <p:sp>
        <p:nvSpPr>
          <p:cNvPr id="8" name="文本框 7"/>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5475" y="1422224"/>
            <a:ext cx="3877245" cy="461665"/>
          </a:xfrm>
          <a:prstGeom prst="rect">
            <a:avLst/>
          </a:prstGeom>
          <a:noFill/>
        </p:spPr>
        <p:txBody>
          <a:bodyPr wrap="square">
            <a:spAutoFit/>
          </a:bodyPr>
          <a:lstStyle/>
          <a:p>
            <a:r>
              <a:rPr lang="zh-CN" altLang="en-US" sz="2400" b="1" dirty="0"/>
              <a:t>项目经费预算编制原则</a:t>
            </a:r>
            <a:endParaRPr lang="zh-CN" altLang="en-US" sz="2400" b="1" dirty="0"/>
          </a:p>
        </p:txBody>
      </p:sp>
      <p:sp>
        <p:nvSpPr>
          <p:cNvPr id="3" name="文本框 2"/>
          <p:cNvSpPr txBox="1"/>
          <p:nvPr/>
        </p:nvSpPr>
        <p:spPr>
          <a:xfrm>
            <a:off x="5382200" y="1653056"/>
            <a:ext cx="2870688" cy="2706767"/>
          </a:xfrm>
          <a:prstGeom prst="rect">
            <a:avLst/>
          </a:prstGeom>
          <a:noFill/>
        </p:spPr>
        <p:txBody>
          <a:bodyPr wrap="square">
            <a:spAutoFit/>
          </a:bodyPr>
          <a:lstStyle/>
          <a:p>
            <a:pPr marL="342900" indent="-342900">
              <a:lnSpc>
                <a:spcPct val="250000"/>
              </a:lnSpc>
              <a:buFont typeface="Wingdings" panose="05000000000000000000" pitchFamily="2" charset="2"/>
              <a:buChar char="Ø"/>
            </a:pPr>
            <a:r>
              <a:rPr lang="zh-CN" altLang="en-US" sz="2400" b="1" dirty="0">
                <a:solidFill>
                  <a:srgbClr val="FF0000"/>
                </a:solidFill>
              </a:rPr>
              <a:t>目标相关性</a:t>
            </a:r>
            <a:endParaRPr lang="en-US" altLang="zh-CN" sz="2400" b="1" dirty="0">
              <a:solidFill>
                <a:srgbClr val="FF0000"/>
              </a:solidFill>
            </a:endParaRPr>
          </a:p>
          <a:p>
            <a:pPr marL="342900" indent="-342900">
              <a:lnSpc>
                <a:spcPct val="250000"/>
              </a:lnSpc>
              <a:buFont typeface="Wingdings" panose="05000000000000000000" pitchFamily="2" charset="2"/>
              <a:buChar char="Ø"/>
            </a:pPr>
            <a:r>
              <a:rPr lang="zh-CN" altLang="en-US" sz="2400" b="1" dirty="0">
                <a:solidFill>
                  <a:srgbClr val="FF0000"/>
                </a:solidFill>
              </a:rPr>
              <a:t>政策相符性</a:t>
            </a:r>
            <a:endParaRPr lang="en-US" altLang="zh-CN" sz="2400" b="1" dirty="0">
              <a:solidFill>
                <a:srgbClr val="FF0000"/>
              </a:solidFill>
            </a:endParaRPr>
          </a:p>
          <a:p>
            <a:pPr marL="342900" indent="-342900">
              <a:lnSpc>
                <a:spcPct val="250000"/>
              </a:lnSpc>
              <a:buFont typeface="Wingdings" panose="05000000000000000000" pitchFamily="2" charset="2"/>
              <a:buChar char="Ø"/>
            </a:pPr>
            <a:r>
              <a:rPr lang="zh-CN" altLang="en-US" sz="2400" b="1" dirty="0">
                <a:solidFill>
                  <a:srgbClr val="FF0000"/>
                </a:solidFill>
              </a:rPr>
              <a:t>经济合理性</a:t>
            </a:r>
            <a:endParaRPr lang="zh-CN" altLang="en-US" sz="2400" b="1" dirty="0">
              <a:solidFill>
                <a:srgbClr val="FF0000"/>
              </a:solidFill>
            </a:endParaRPr>
          </a:p>
        </p:txBody>
      </p:sp>
      <p:sp>
        <p:nvSpPr>
          <p:cNvPr id="7" name="文本框 6"/>
          <p:cNvSpPr txBox="1"/>
          <p:nvPr/>
        </p:nvSpPr>
        <p:spPr>
          <a:xfrm>
            <a:off x="2004635" y="4774057"/>
            <a:ext cx="8723068" cy="400110"/>
          </a:xfrm>
          <a:prstGeom prst="rect">
            <a:avLst/>
          </a:prstGeom>
          <a:noFill/>
        </p:spPr>
        <p:txBody>
          <a:bodyPr wrap="square">
            <a:spAutoFit/>
          </a:bodyPr>
          <a:lstStyle/>
          <a:p>
            <a:r>
              <a:rPr lang="zh-CN" altLang="en-US" sz="2000" dirty="0"/>
              <a:t>要根据科研活动规律和特点开展，体现经费预算对主要目标的支撑服务作用。</a:t>
            </a:r>
            <a:endParaRPr lang="zh-CN" altLang="en-US" sz="2000" dirty="0"/>
          </a:p>
        </p:txBody>
      </p:sp>
      <p:sp>
        <p:nvSpPr>
          <p:cNvPr id="8" name="文本框 7"/>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2158" y="2134198"/>
            <a:ext cx="2966581" cy="2780248"/>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zh-CN" altLang="en-US" dirty="0"/>
              <a:t>预算总量、强度与结构应以任务目标为依据</a:t>
            </a:r>
            <a:endParaRPr lang="zh-CN" altLang="en-US" dirty="0"/>
          </a:p>
          <a:p>
            <a:pPr marL="285750" indent="-285750">
              <a:lnSpc>
                <a:spcPct val="200000"/>
              </a:lnSpc>
              <a:buFont typeface="Wingdings" panose="05000000000000000000" pitchFamily="2" charset="2"/>
              <a:buChar char="Ø"/>
            </a:pPr>
            <a:r>
              <a:rPr lang="zh-CN" altLang="en-US" dirty="0"/>
              <a:t>支出应</a:t>
            </a:r>
            <a:r>
              <a:rPr lang="zh-CN" altLang="en-US" b="1" dirty="0">
                <a:latin typeface="方正粗黑宋简体" panose="02000000000000000000" pitchFamily="2" charset="-122"/>
                <a:ea typeface="方正粗黑宋简体" panose="02000000000000000000" pitchFamily="2" charset="-122"/>
              </a:rPr>
              <a:t>与研究任务</a:t>
            </a:r>
            <a:r>
              <a:rPr lang="zh-CN" altLang="en-US" dirty="0"/>
              <a:t>紧密相关，符合研究任务的规律和特点</a:t>
            </a:r>
            <a:endParaRPr lang="zh-CN" altLang="en-US" dirty="0"/>
          </a:p>
        </p:txBody>
      </p:sp>
      <p:sp>
        <p:nvSpPr>
          <p:cNvPr id="5" name="文本框 4"/>
          <p:cNvSpPr txBox="1"/>
          <p:nvPr/>
        </p:nvSpPr>
        <p:spPr>
          <a:xfrm>
            <a:off x="600001" y="1569941"/>
            <a:ext cx="2278612" cy="564257"/>
          </a:xfrm>
          <a:prstGeom prst="rect">
            <a:avLst/>
          </a:prstGeom>
          <a:noFill/>
        </p:spPr>
        <p:txBody>
          <a:bodyPr wrap="square">
            <a:spAutoFit/>
          </a:bodyPr>
          <a:lstStyle/>
          <a:p>
            <a:pPr marL="285750" indent="-285750">
              <a:lnSpc>
                <a:spcPct val="200000"/>
              </a:lnSpc>
              <a:buFont typeface="Wingdings" panose="05000000000000000000" pitchFamily="2" charset="2"/>
              <a:buChar char="p"/>
            </a:pPr>
            <a:r>
              <a:rPr lang="zh-CN" altLang="en-US" sz="1800" b="1" dirty="0">
                <a:solidFill>
                  <a:srgbClr val="FF0000"/>
                </a:solidFill>
              </a:rPr>
              <a:t>目标相关性</a:t>
            </a:r>
            <a:endParaRPr lang="en-US" altLang="zh-CN" sz="1800" b="1" dirty="0">
              <a:solidFill>
                <a:srgbClr val="FF0000"/>
              </a:solidFill>
            </a:endParaRPr>
          </a:p>
        </p:txBody>
      </p:sp>
      <p:sp>
        <p:nvSpPr>
          <p:cNvPr id="6" name="文本框 5"/>
          <p:cNvSpPr txBox="1"/>
          <p:nvPr/>
        </p:nvSpPr>
        <p:spPr>
          <a:xfrm>
            <a:off x="8106515" y="2751448"/>
            <a:ext cx="2278612" cy="564257"/>
          </a:xfrm>
          <a:prstGeom prst="rect">
            <a:avLst/>
          </a:prstGeom>
          <a:noFill/>
        </p:spPr>
        <p:txBody>
          <a:bodyPr wrap="square">
            <a:spAutoFit/>
          </a:bodyPr>
          <a:lstStyle/>
          <a:p>
            <a:pPr marL="285750" indent="-285750">
              <a:lnSpc>
                <a:spcPct val="200000"/>
              </a:lnSpc>
              <a:buFont typeface="Wingdings" panose="05000000000000000000" pitchFamily="2" charset="2"/>
              <a:buChar char="p"/>
            </a:pPr>
            <a:r>
              <a:rPr lang="zh-CN" altLang="en-US" sz="1800" b="1" dirty="0">
                <a:solidFill>
                  <a:srgbClr val="FF0000"/>
                </a:solidFill>
              </a:rPr>
              <a:t>经济合理性</a:t>
            </a:r>
            <a:endParaRPr lang="en-US" altLang="zh-CN" sz="1800" b="1" dirty="0">
              <a:solidFill>
                <a:srgbClr val="FF0000"/>
              </a:solidFill>
            </a:endParaRPr>
          </a:p>
        </p:txBody>
      </p:sp>
      <p:sp>
        <p:nvSpPr>
          <p:cNvPr id="8" name="文本框 7"/>
          <p:cNvSpPr txBox="1"/>
          <p:nvPr/>
        </p:nvSpPr>
        <p:spPr>
          <a:xfrm>
            <a:off x="4018892" y="2907465"/>
            <a:ext cx="3480270" cy="2226250"/>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zh-CN" altLang="en-US" dirty="0"/>
              <a:t>符合财经法规和</a:t>
            </a:r>
            <a:r>
              <a:rPr lang="en-US" altLang="zh-CN" dirty="0"/>
              <a:t>《</a:t>
            </a:r>
            <a:r>
              <a:rPr lang="zh-CN" altLang="en-US" dirty="0"/>
              <a:t>资金管理办法</a:t>
            </a:r>
            <a:r>
              <a:rPr lang="en-US" altLang="zh-CN" dirty="0"/>
              <a:t>》</a:t>
            </a:r>
            <a:r>
              <a:rPr lang="zh-CN" altLang="en-US" dirty="0"/>
              <a:t>的相关规定</a:t>
            </a:r>
            <a:endParaRPr lang="en-US" altLang="zh-CN" dirty="0"/>
          </a:p>
          <a:p>
            <a:pPr marL="285750" indent="-285750">
              <a:lnSpc>
                <a:spcPct val="200000"/>
              </a:lnSpc>
              <a:buFont typeface="Wingdings" panose="05000000000000000000" pitchFamily="2" charset="2"/>
              <a:buChar char="Ø"/>
            </a:pPr>
            <a:r>
              <a:rPr lang="zh-CN" altLang="en-US" dirty="0"/>
              <a:t>符合</a:t>
            </a:r>
            <a:r>
              <a:rPr lang="zh-CN" altLang="en-US" sz="1800" dirty="0"/>
              <a:t>项目预算科目的</a:t>
            </a:r>
            <a:r>
              <a:rPr lang="zh-CN" altLang="en-US" sz="1800" b="1" dirty="0">
                <a:latin typeface="方正粗黑宋简体" panose="02000000000000000000" pitchFamily="2" charset="-122"/>
                <a:ea typeface="方正粗黑宋简体" panose="02000000000000000000" pitchFamily="2" charset="-122"/>
              </a:rPr>
              <a:t>开支范围</a:t>
            </a:r>
            <a:r>
              <a:rPr lang="zh-CN" altLang="en-US" sz="1800" dirty="0"/>
              <a:t>和</a:t>
            </a:r>
            <a:r>
              <a:rPr lang="zh-CN" altLang="en-US" sz="1800" b="1" dirty="0">
                <a:latin typeface="方正粗黑宋简体" panose="02000000000000000000" pitchFamily="2" charset="-122"/>
                <a:ea typeface="方正粗黑宋简体" panose="02000000000000000000" pitchFamily="2" charset="-122"/>
              </a:rPr>
              <a:t>开支标准</a:t>
            </a:r>
            <a:endParaRPr lang="zh-CN" altLang="en-US" sz="1800" b="1" dirty="0">
              <a:latin typeface="方正粗黑宋简体" panose="02000000000000000000" pitchFamily="2" charset="-122"/>
              <a:ea typeface="方正粗黑宋简体" panose="02000000000000000000" pitchFamily="2" charset="-122"/>
            </a:endParaRPr>
          </a:p>
        </p:txBody>
      </p:sp>
      <p:sp>
        <p:nvSpPr>
          <p:cNvPr id="9" name="文本框 8"/>
          <p:cNvSpPr txBox="1"/>
          <p:nvPr/>
        </p:nvSpPr>
        <p:spPr>
          <a:xfrm>
            <a:off x="4123193" y="2273154"/>
            <a:ext cx="2278612" cy="564257"/>
          </a:xfrm>
          <a:prstGeom prst="rect">
            <a:avLst/>
          </a:prstGeom>
          <a:noFill/>
        </p:spPr>
        <p:txBody>
          <a:bodyPr wrap="square">
            <a:spAutoFit/>
          </a:bodyPr>
          <a:lstStyle/>
          <a:p>
            <a:pPr marL="285750" indent="-285750">
              <a:lnSpc>
                <a:spcPct val="200000"/>
              </a:lnSpc>
              <a:buFont typeface="Wingdings" panose="05000000000000000000" pitchFamily="2" charset="2"/>
              <a:buChar char="p"/>
            </a:pPr>
            <a:r>
              <a:rPr lang="zh-CN" altLang="en-US" sz="1800" b="1" dirty="0">
                <a:solidFill>
                  <a:srgbClr val="FF0000"/>
                </a:solidFill>
              </a:rPr>
              <a:t>政策相符性</a:t>
            </a:r>
            <a:endParaRPr lang="en-US" altLang="zh-CN" sz="1800" b="1" dirty="0">
              <a:solidFill>
                <a:srgbClr val="FF0000"/>
              </a:solidFill>
            </a:endParaRPr>
          </a:p>
        </p:txBody>
      </p:sp>
      <p:sp>
        <p:nvSpPr>
          <p:cNvPr id="10" name="文本框 9"/>
          <p:cNvSpPr txBox="1"/>
          <p:nvPr/>
        </p:nvSpPr>
        <p:spPr>
          <a:xfrm>
            <a:off x="7775621" y="3429000"/>
            <a:ext cx="3480270" cy="2531527"/>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dirty="0"/>
              <a:t>预算应当结合现有</a:t>
            </a:r>
            <a:r>
              <a:rPr lang="zh-CN" altLang="en-US" b="1" dirty="0">
                <a:latin typeface="方正粗黑宋简体" panose="02000000000000000000" pitchFamily="2" charset="-122"/>
                <a:ea typeface="方正粗黑宋简体" panose="02000000000000000000" pitchFamily="2" charset="-122"/>
              </a:rPr>
              <a:t>基础、前期</a:t>
            </a:r>
            <a:r>
              <a:rPr lang="zh-CN" altLang="en-US" dirty="0"/>
              <a:t>投入和支撑条件</a:t>
            </a:r>
            <a:endParaRPr lang="zh-CN" altLang="en-US" dirty="0"/>
          </a:p>
          <a:p>
            <a:pPr marL="285750" indent="-285750">
              <a:lnSpc>
                <a:spcPct val="150000"/>
              </a:lnSpc>
              <a:buFont typeface="Wingdings" panose="05000000000000000000" pitchFamily="2" charset="2"/>
              <a:buChar char="Ø"/>
            </a:pPr>
            <a:r>
              <a:rPr lang="zh-CN" altLang="en-US" dirty="0"/>
              <a:t>参照国内外同类研究活动及同类科研活动支出水平相匹配</a:t>
            </a:r>
            <a:endParaRPr lang="zh-CN" altLang="en-US" dirty="0"/>
          </a:p>
          <a:p>
            <a:pPr marL="285750" indent="-285750">
              <a:lnSpc>
                <a:spcPct val="150000"/>
              </a:lnSpc>
              <a:buFont typeface="Wingdings" panose="05000000000000000000" pitchFamily="2" charset="2"/>
              <a:buChar char="Ø"/>
            </a:pPr>
            <a:r>
              <a:rPr lang="zh-CN" altLang="en-US" dirty="0"/>
              <a:t>实事求是、</a:t>
            </a:r>
            <a:r>
              <a:rPr lang="zh-CN" altLang="en-US" b="1" dirty="0">
                <a:latin typeface="方正粗黑宋简体" panose="02000000000000000000" pitchFamily="2" charset="-122"/>
                <a:ea typeface="方正粗黑宋简体" panose="02000000000000000000" pitchFamily="2" charset="-122"/>
              </a:rPr>
              <a:t>经济合理</a:t>
            </a:r>
            <a:r>
              <a:rPr lang="zh-CN" altLang="en-US" dirty="0"/>
              <a:t>、提高资金使用效益</a:t>
            </a:r>
            <a:endParaRPr lang="zh-CN" altLang="en-US" dirty="0"/>
          </a:p>
        </p:txBody>
      </p:sp>
      <p:sp>
        <p:nvSpPr>
          <p:cNvPr id="11" name="文本框 10"/>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7692" y="1417886"/>
            <a:ext cx="8942445" cy="564257"/>
          </a:xfrm>
          <a:prstGeom prst="rect">
            <a:avLst/>
          </a:prstGeom>
          <a:noFill/>
        </p:spPr>
        <p:txBody>
          <a:bodyPr wrap="square">
            <a:spAutoFit/>
          </a:bodyPr>
          <a:lstStyle/>
          <a:p>
            <a:pPr marL="342900" indent="-342900">
              <a:lnSpc>
                <a:spcPct val="200000"/>
              </a:lnSpc>
              <a:buFont typeface="Wingdings" panose="05000000000000000000" pitchFamily="2" charset="2"/>
              <a:buChar char="p"/>
            </a:pPr>
            <a:r>
              <a:rPr lang="zh-CN" altLang="en-US" dirty="0"/>
              <a:t>项目承担单位组织科研和财务管理部门对项目经费预算进行审核</a:t>
            </a:r>
            <a:endParaRPr lang="zh-CN" altLang="en-US" dirty="0"/>
          </a:p>
        </p:txBody>
      </p:sp>
      <p:sp>
        <p:nvSpPr>
          <p:cNvPr id="3" name="文本框 2"/>
          <p:cNvSpPr txBox="1"/>
          <p:nvPr/>
        </p:nvSpPr>
        <p:spPr>
          <a:xfrm>
            <a:off x="1498486" y="2059362"/>
            <a:ext cx="8537689" cy="2739276"/>
          </a:xfrm>
          <a:prstGeom prst="rect">
            <a:avLst/>
          </a:prstGeom>
          <a:noFill/>
        </p:spPr>
        <p:txBody>
          <a:bodyPr wrap="square">
            <a:spAutoFit/>
          </a:bodyPr>
          <a:lstStyle/>
          <a:p>
            <a:pPr marL="342900" indent="-342900">
              <a:lnSpc>
                <a:spcPct val="250000"/>
              </a:lnSpc>
              <a:buFont typeface="Wingdings" panose="05000000000000000000" pitchFamily="2" charset="2"/>
              <a:buChar char="p"/>
            </a:pPr>
            <a:r>
              <a:rPr lang="zh-CN" altLang="en-US" dirty="0"/>
              <a:t>多个单位共同承担同一项目</a:t>
            </a:r>
            <a:endParaRPr lang="en-US" altLang="zh-CN" dirty="0"/>
          </a:p>
          <a:p>
            <a:pPr marL="342900" indent="-342900">
              <a:lnSpc>
                <a:spcPct val="250000"/>
              </a:lnSpc>
              <a:buFont typeface="Wingdings" panose="05000000000000000000" pitchFamily="2" charset="2"/>
              <a:buChar char="Ø"/>
            </a:pPr>
            <a:r>
              <a:rPr lang="zh-CN" altLang="en-US" dirty="0"/>
              <a:t>项目承担单位的项目负责人和合作研究单位参与者根据各自承担的研究任务</a:t>
            </a:r>
            <a:r>
              <a:rPr lang="zh-CN" altLang="en-US" b="1" dirty="0">
                <a:highlight>
                  <a:srgbClr val="00FF00"/>
                </a:highlight>
              </a:rPr>
              <a:t>分别编报</a:t>
            </a:r>
            <a:r>
              <a:rPr lang="zh-CN" altLang="en-US" dirty="0"/>
              <a:t>项目经费预算</a:t>
            </a:r>
            <a:endParaRPr lang="en-US" altLang="zh-CN" dirty="0"/>
          </a:p>
          <a:p>
            <a:pPr marL="342900" indent="-342900">
              <a:lnSpc>
                <a:spcPct val="250000"/>
              </a:lnSpc>
              <a:buFont typeface="Wingdings" panose="05000000000000000000" pitchFamily="2" charset="2"/>
              <a:buChar char="Ø"/>
            </a:pPr>
            <a:r>
              <a:rPr lang="zh-CN" altLang="en-US" dirty="0"/>
              <a:t>经所在单位科研、财务部门审核并签署意见后，由</a:t>
            </a:r>
            <a:r>
              <a:rPr lang="zh-CN" altLang="en-US" b="1" dirty="0">
                <a:highlight>
                  <a:srgbClr val="00FF00"/>
                </a:highlight>
              </a:rPr>
              <a:t>项目负责人汇总编制</a:t>
            </a:r>
            <a:r>
              <a:rPr lang="zh-CN" altLang="en-US" dirty="0"/>
              <a:t>。</a:t>
            </a:r>
            <a:endParaRPr lang="zh-CN" altLang="en-US" dirty="0"/>
          </a:p>
        </p:txBody>
      </p:sp>
      <p:sp>
        <p:nvSpPr>
          <p:cNvPr id="7" name="文本框 6"/>
          <p:cNvSpPr txBox="1"/>
          <p:nvPr/>
        </p:nvSpPr>
        <p:spPr>
          <a:xfrm>
            <a:off x="3130432" y="5157985"/>
            <a:ext cx="7929617" cy="564257"/>
          </a:xfrm>
          <a:prstGeom prst="rect">
            <a:avLst/>
          </a:prstGeom>
          <a:noFill/>
        </p:spPr>
        <p:txBody>
          <a:bodyPr wrap="square">
            <a:spAutoFit/>
          </a:bodyPr>
          <a:lstStyle/>
          <a:p>
            <a:pPr>
              <a:lnSpc>
                <a:spcPct val="200000"/>
              </a:lnSpc>
            </a:pPr>
            <a:r>
              <a:rPr lang="zh-CN" altLang="en-US" sz="1800" dirty="0"/>
              <a:t>支出预算应根据项目需求，按照资金开支范围和不同资金来源编列。</a:t>
            </a:r>
            <a:endParaRPr lang="zh-CN" altLang="en-US" sz="1800" dirty="0"/>
          </a:p>
        </p:txBody>
      </p:sp>
      <p:sp>
        <p:nvSpPr>
          <p:cNvPr id="11" name="文本框 10"/>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4218290" y="3000955"/>
            <a:ext cx="1261745" cy="1056005"/>
          </a:xfrm>
          <a:prstGeom prst="rect">
            <a:avLst/>
          </a:prstGeom>
        </p:spPr>
        <p:style>
          <a:lnRef idx="0">
            <a:srgbClr val="4F81BD"/>
          </a:lnRef>
          <a:fillRef idx="3">
            <a:srgbClr val="4F81BD"/>
          </a:fillRef>
          <a:effectRef idx="3">
            <a:srgbClr val="4F81BD"/>
          </a:effectRef>
          <a:fontRef idx="minor">
            <a:sysClr val="window" lastClr="FFFFFF"/>
          </a:fontRef>
        </p:style>
        <p:txBody>
          <a:bodyPr rtlCol="0" anchor="ctr" anchorCtr="1">
            <a:normAutofit/>
          </a:bodyPr>
          <a:lstStyle/>
          <a:p>
            <a:pPr algn="ctr"/>
            <a:r>
              <a:rPr lang="zh-CN" altLang="da-DK">
                <a:solidFill>
                  <a:sysClr val="window" lastClr="FFFFFF"/>
                </a:solidFill>
              </a:rPr>
              <a:t>直接费用</a:t>
            </a:r>
            <a:endParaRPr lang="zh-CN" altLang="da-DK">
              <a:solidFill>
                <a:sysClr val="window" lastClr="FFFFFF"/>
              </a:solidFill>
            </a:endParaRPr>
          </a:p>
        </p:txBody>
      </p:sp>
      <p:sp>
        <p:nvSpPr>
          <p:cNvPr id="5" name="文本框 4"/>
          <p:cNvSpPr txBox="1"/>
          <p:nvPr/>
        </p:nvSpPr>
        <p:spPr>
          <a:xfrm>
            <a:off x="1793641" y="2111667"/>
            <a:ext cx="1620957" cy="523220"/>
          </a:xfrm>
          <a:prstGeom prst="rect">
            <a:avLst/>
          </a:prstGeom>
          <a:noFill/>
        </p:spPr>
        <p:txBody>
          <a:bodyPr wrap="none" rtlCol="0">
            <a:spAutoFit/>
          </a:bodyPr>
          <a:lstStyle/>
          <a:p>
            <a:pPr algn="l"/>
            <a:r>
              <a:rPr lang="zh-CN" altLang="en-US" sz="2800" dirty="0">
                <a:solidFill>
                  <a:srgbClr val="FF0000"/>
                </a:solidFill>
                <a:sym typeface="等线" panose="02010600030101010101" pitchFamily="2" charset="-122"/>
              </a:rPr>
              <a:t>预算科目</a:t>
            </a:r>
            <a:endParaRPr lang="zh-CN" altLang="en-US" sz="2800" dirty="0">
              <a:solidFill>
                <a:srgbClr val="FF0000"/>
              </a:solidFill>
              <a:sym typeface="等线" panose="02010600030101010101" pitchFamily="2" charset="-122"/>
            </a:endParaRPr>
          </a:p>
        </p:txBody>
      </p:sp>
      <p:sp>
        <p:nvSpPr>
          <p:cNvPr id="6" name="矩形 5"/>
          <p:cNvSpPr/>
          <p:nvPr>
            <p:custDataLst>
              <p:tags r:id="rId2"/>
            </p:custDataLst>
          </p:nvPr>
        </p:nvSpPr>
        <p:spPr>
          <a:xfrm>
            <a:off x="2196466" y="4090383"/>
            <a:ext cx="1226185" cy="918210"/>
          </a:xfrm>
          <a:prstGeom prst="rect">
            <a:avLst/>
          </a:prstGeom>
        </p:spPr>
        <p:style>
          <a:lnRef idx="0">
            <a:srgbClr val="4F81BD"/>
          </a:lnRef>
          <a:fillRef idx="3">
            <a:srgbClr val="4F81BD"/>
          </a:fillRef>
          <a:effectRef idx="3">
            <a:srgbClr val="4F81BD"/>
          </a:effectRef>
          <a:fontRef idx="minor">
            <a:sysClr val="window" lastClr="FFFFFF"/>
          </a:fontRef>
        </p:style>
        <p:txBody>
          <a:bodyPr rtlCol="0" anchor="ctr" anchorCtr="1">
            <a:normAutofit/>
          </a:bodyPr>
          <a:lstStyle/>
          <a:p>
            <a:pPr algn="ctr"/>
            <a:r>
              <a:rPr lang="zh-CN" altLang="da-DK">
                <a:solidFill>
                  <a:sysClr val="window" lastClr="FFFFFF"/>
                </a:solidFill>
              </a:rPr>
              <a:t>预算科目</a:t>
            </a:r>
            <a:endParaRPr lang="zh-CN" altLang="da-DK">
              <a:solidFill>
                <a:sysClr val="window" lastClr="FFFFFF"/>
              </a:solidFill>
            </a:endParaRPr>
          </a:p>
        </p:txBody>
      </p:sp>
      <p:sp>
        <p:nvSpPr>
          <p:cNvPr id="8" name="矩形 7"/>
          <p:cNvSpPr/>
          <p:nvPr>
            <p:custDataLst>
              <p:tags r:id="rId3"/>
            </p:custDataLst>
          </p:nvPr>
        </p:nvSpPr>
        <p:spPr>
          <a:xfrm>
            <a:off x="4213225" y="5447842"/>
            <a:ext cx="1203960" cy="1135380"/>
          </a:xfrm>
          <a:prstGeom prst="rect">
            <a:avLst/>
          </a:prstGeom>
        </p:spPr>
        <p:style>
          <a:lnRef idx="0">
            <a:srgbClr val="4F81BD"/>
          </a:lnRef>
          <a:fillRef idx="3">
            <a:srgbClr val="4F81BD"/>
          </a:fillRef>
          <a:effectRef idx="3">
            <a:srgbClr val="4F81BD"/>
          </a:effectRef>
          <a:fontRef idx="minor">
            <a:sysClr val="window" lastClr="FFFFFF"/>
          </a:fontRef>
        </p:style>
        <p:txBody>
          <a:bodyPr rtlCol="0" anchor="ctr" anchorCtr="1">
            <a:normAutofit/>
          </a:bodyPr>
          <a:lstStyle/>
          <a:p>
            <a:pPr algn="ctr"/>
            <a:r>
              <a:rPr lang="zh-CN" altLang="da-DK">
                <a:solidFill>
                  <a:sysClr val="window" lastClr="FFFFFF"/>
                </a:solidFill>
              </a:rPr>
              <a:t>间接费用</a:t>
            </a:r>
            <a:endParaRPr lang="zh-CN" altLang="da-DK">
              <a:solidFill>
                <a:sysClr val="window" lastClr="FFFFFF"/>
              </a:solidFill>
            </a:endParaRPr>
          </a:p>
        </p:txBody>
      </p:sp>
      <p:sp>
        <p:nvSpPr>
          <p:cNvPr id="9" name="矩形 8"/>
          <p:cNvSpPr/>
          <p:nvPr/>
        </p:nvSpPr>
        <p:spPr>
          <a:xfrm>
            <a:off x="6096000" y="1700645"/>
            <a:ext cx="4544289" cy="965836"/>
          </a:xfrm>
          <a:prstGeom prst="rect">
            <a:avLst/>
          </a:prstGeom>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en-US" altLang="zh-CN" dirty="0">
                <a:solidFill>
                  <a:srgbClr val="FF0000"/>
                </a:solidFill>
                <a:highlight>
                  <a:srgbClr val="FFFF00"/>
                </a:highlight>
              </a:rPr>
              <a:t>1</a:t>
            </a:r>
            <a:r>
              <a:rPr lang="zh-CN" altLang="en-US" dirty="0">
                <a:solidFill>
                  <a:srgbClr val="FF0000"/>
                </a:solidFill>
                <a:highlight>
                  <a:srgbClr val="FFFF00"/>
                </a:highlight>
              </a:rPr>
              <a:t>、设备费</a:t>
            </a:r>
            <a:endParaRPr lang="zh-CN" altLang="en-US" dirty="0">
              <a:solidFill>
                <a:srgbClr val="FF0000"/>
              </a:solidFill>
              <a:highlight>
                <a:srgbClr val="FFFF00"/>
              </a:highlight>
            </a:endParaRPr>
          </a:p>
          <a:p>
            <a:pPr algn="ctr"/>
            <a:r>
              <a:rPr lang="zh-CN" altLang="en-US" dirty="0"/>
              <a:t>购置、试制、改造、租赁，购置计算类仪器设备、软件工具</a:t>
            </a:r>
            <a:endParaRPr lang="zh-CN" altLang="en-US" dirty="0"/>
          </a:p>
        </p:txBody>
      </p:sp>
      <p:sp>
        <p:nvSpPr>
          <p:cNvPr id="10" name="矩形 9"/>
          <p:cNvSpPr/>
          <p:nvPr/>
        </p:nvSpPr>
        <p:spPr>
          <a:xfrm>
            <a:off x="6141609" y="4168085"/>
            <a:ext cx="4544288" cy="1313815"/>
          </a:xfrm>
          <a:prstGeom prst="rect">
            <a:avLst/>
          </a:prstGeom>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en-US" altLang="zh-CN" dirty="0">
                <a:solidFill>
                  <a:srgbClr val="FF0000"/>
                </a:solidFill>
                <a:highlight>
                  <a:srgbClr val="FFFF00"/>
                </a:highlight>
              </a:rPr>
              <a:t>3</a:t>
            </a:r>
            <a:r>
              <a:rPr lang="zh-CN" altLang="en-US" dirty="0">
                <a:solidFill>
                  <a:srgbClr val="FF0000"/>
                </a:solidFill>
                <a:highlight>
                  <a:srgbClr val="FFFF00"/>
                </a:highlight>
              </a:rPr>
              <a:t>、业务费</a:t>
            </a:r>
            <a:endParaRPr lang="zh-CN" altLang="en-US" dirty="0">
              <a:solidFill>
                <a:srgbClr val="FF0000"/>
              </a:solidFill>
              <a:highlight>
                <a:srgbClr val="FFFF00"/>
              </a:highlight>
            </a:endParaRPr>
          </a:p>
          <a:p>
            <a:pPr algn="l"/>
            <a:r>
              <a:rPr lang="zh-CN" altLang="en-US" dirty="0"/>
              <a:t>材料、测试化验加工、燃料动力、出版/文献/信息传播/知识产权事务、会议/差旅/国际合作交流、其他费用</a:t>
            </a:r>
            <a:endParaRPr lang="zh-CN" altLang="en-US" dirty="0"/>
          </a:p>
        </p:txBody>
      </p:sp>
      <p:sp>
        <p:nvSpPr>
          <p:cNvPr id="11" name="矩形 10"/>
          <p:cNvSpPr/>
          <p:nvPr/>
        </p:nvSpPr>
        <p:spPr>
          <a:xfrm>
            <a:off x="6125813" y="3000955"/>
            <a:ext cx="4514473" cy="914400"/>
          </a:xfrm>
          <a:prstGeom prst="rect">
            <a:avLst/>
          </a:prstGeom>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en-US" altLang="zh-CN" dirty="0">
                <a:solidFill>
                  <a:srgbClr val="FF0000"/>
                </a:solidFill>
                <a:highlight>
                  <a:srgbClr val="FFFF00"/>
                </a:highlight>
              </a:rPr>
              <a:t>2</a:t>
            </a:r>
            <a:r>
              <a:rPr lang="zh-CN" altLang="en-US" dirty="0">
                <a:solidFill>
                  <a:srgbClr val="FF0000"/>
                </a:solidFill>
                <a:highlight>
                  <a:srgbClr val="FFFF00"/>
                </a:highlight>
              </a:rPr>
              <a:t>、直接人力资源成本费</a:t>
            </a:r>
            <a:endParaRPr lang="en-US" altLang="zh-CN" dirty="0">
              <a:solidFill>
                <a:srgbClr val="FF0000"/>
              </a:solidFill>
              <a:highlight>
                <a:srgbClr val="FFFF00"/>
              </a:highlight>
            </a:endParaRPr>
          </a:p>
          <a:p>
            <a:pPr algn="ctr"/>
            <a:r>
              <a:rPr lang="zh-CN" altLang="en-US" dirty="0"/>
              <a:t>劳务费、人员费、专家咨询费</a:t>
            </a:r>
            <a:endParaRPr lang="zh-CN" altLang="en-US" dirty="0"/>
          </a:p>
        </p:txBody>
      </p:sp>
      <p:sp>
        <p:nvSpPr>
          <p:cNvPr id="12" name="矩形 11"/>
          <p:cNvSpPr/>
          <p:nvPr/>
        </p:nvSpPr>
        <p:spPr>
          <a:xfrm>
            <a:off x="6141609" y="5734631"/>
            <a:ext cx="4530951" cy="914400"/>
          </a:xfrm>
          <a:prstGeom prst="rect">
            <a:avLst/>
          </a:prstGeom>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en-US" altLang="zh-CN" dirty="0"/>
              <a:t>4</a:t>
            </a:r>
            <a:r>
              <a:rPr lang="zh-CN" altLang="en-US" dirty="0"/>
              <a:t>、成本补偿与绩效支出</a:t>
            </a:r>
            <a:endParaRPr lang="zh-CN" altLang="en-US" dirty="0"/>
          </a:p>
        </p:txBody>
      </p:sp>
      <p:cxnSp>
        <p:nvCxnSpPr>
          <p:cNvPr id="13" name="直接连接符 12"/>
          <p:cNvCxnSpPr/>
          <p:nvPr/>
        </p:nvCxnSpPr>
        <p:spPr>
          <a:xfrm>
            <a:off x="5879149" y="3528957"/>
            <a:ext cx="158115" cy="0"/>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14" name="直接连接符 13"/>
          <p:cNvCxnSpPr/>
          <p:nvPr/>
        </p:nvCxnSpPr>
        <p:spPr>
          <a:xfrm>
            <a:off x="5723256" y="2304677"/>
            <a:ext cx="0" cy="2448560"/>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15" name="直接连接符 14"/>
          <p:cNvCxnSpPr/>
          <p:nvPr/>
        </p:nvCxnSpPr>
        <p:spPr>
          <a:xfrm>
            <a:off x="5686744" y="2317213"/>
            <a:ext cx="360045" cy="0"/>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16" name="直接连接符 15"/>
          <p:cNvCxnSpPr/>
          <p:nvPr/>
        </p:nvCxnSpPr>
        <p:spPr>
          <a:xfrm>
            <a:off x="5381308" y="3528957"/>
            <a:ext cx="630555" cy="0"/>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17" name="直接连接符 16"/>
          <p:cNvCxnSpPr/>
          <p:nvPr/>
        </p:nvCxnSpPr>
        <p:spPr>
          <a:xfrm>
            <a:off x="5735955" y="4728952"/>
            <a:ext cx="360045" cy="0"/>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18" name="直接连接符 17"/>
          <p:cNvCxnSpPr/>
          <p:nvPr/>
        </p:nvCxnSpPr>
        <p:spPr>
          <a:xfrm>
            <a:off x="5417185" y="6060788"/>
            <a:ext cx="678815" cy="13335"/>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19" name="直接连接符 18"/>
          <p:cNvCxnSpPr/>
          <p:nvPr/>
        </p:nvCxnSpPr>
        <p:spPr>
          <a:xfrm>
            <a:off x="3422651" y="4522183"/>
            <a:ext cx="368935" cy="0"/>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20" name="直接连接符 19"/>
          <p:cNvCxnSpPr/>
          <p:nvPr/>
        </p:nvCxnSpPr>
        <p:spPr>
          <a:xfrm>
            <a:off x="3791585" y="3442512"/>
            <a:ext cx="0" cy="2663825"/>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21" name="直接连接符 20"/>
          <p:cNvCxnSpPr/>
          <p:nvPr/>
        </p:nvCxnSpPr>
        <p:spPr>
          <a:xfrm>
            <a:off x="3802380" y="3442512"/>
            <a:ext cx="410845" cy="0"/>
          </a:xfrm>
          <a:prstGeom prst="line">
            <a:avLst/>
          </a:prstGeom>
        </p:spPr>
        <p:style>
          <a:lnRef idx="2">
            <a:srgbClr val="4F81BD"/>
          </a:lnRef>
          <a:fillRef idx="0">
            <a:srgbClr val="4F81BD"/>
          </a:fillRef>
          <a:effectRef idx="1">
            <a:srgbClr val="4F81BD"/>
          </a:effectRef>
          <a:fontRef idx="minor">
            <a:sysClr val="windowText" lastClr="000000"/>
          </a:fontRef>
        </p:style>
      </p:cxnSp>
      <p:cxnSp>
        <p:nvCxnSpPr>
          <p:cNvPr id="22" name="直接连接符 21"/>
          <p:cNvCxnSpPr/>
          <p:nvPr/>
        </p:nvCxnSpPr>
        <p:spPr>
          <a:xfrm>
            <a:off x="3791585" y="6106337"/>
            <a:ext cx="421640" cy="0"/>
          </a:xfrm>
          <a:prstGeom prst="line">
            <a:avLst/>
          </a:prstGeom>
        </p:spPr>
        <p:style>
          <a:lnRef idx="2">
            <a:srgbClr val="4F81BD"/>
          </a:lnRef>
          <a:fillRef idx="0">
            <a:srgbClr val="4F81BD"/>
          </a:fillRef>
          <a:effectRef idx="1">
            <a:srgbClr val="4F81BD"/>
          </a:effectRef>
          <a:fontRef idx="minor">
            <a:sysClr val="windowText" lastClr="000000"/>
          </a:fontRef>
        </p:style>
      </p:cxnSp>
      <p:sp>
        <p:nvSpPr>
          <p:cNvPr id="23" name="文本框 22"/>
          <p:cNvSpPr txBox="1"/>
          <p:nvPr/>
        </p:nvSpPr>
        <p:spPr>
          <a:xfrm>
            <a:off x="952234" y="1143269"/>
            <a:ext cx="10347157" cy="369332"/>
          </a:xfrm>
          <a:prstGeom prst="rect">
            <a:avLst/>
          </a:prstGeom>
          <a:noFill/>
        </p:spPr>
        <p:txBody>
          <a:bodyPr wrap="square">
            <a:spAutoFit/>
          </a:bodyPr>
          <a:lstStyle/>
          <a:p>
            <a:r>
              <a:rPr lang="zh-CN" altLang="en-US" b="1" dirty="0"/>
              <a:t>直接费用预算科目统一精简为设备费、业务费、直接人力资源成本费三大类。</a:t>
            </a:r>
            <a:endParaRPr lang="zh-CN" altLang="en-US" b="1" dirty="0"/>
          </a:p>
        </p:txBody>
      </p:sp>
      <p:sp>
        <p:nvSpPr>
          <p:cNvPr id="24" name="文本框 23"/>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057275" y="0"/>
            <a:ext cx="11134725" cy="6576695"/>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6" name="直接连接符 5"/>
          <p:cNvCxnSpPr/>
          <p:nvPr/>
        </p:nvCxnSpPr>
        <p:spPr>
          <a:xfrm>
            <a:off x="1158240" y="792480"/>
            <a:ext cx="9891713"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3" y="9525"/>
            <a:ext cx="1336675" cy="782638"/>
          </a:xfrm>
          <a:prstGeom prst="rect">
            <a:avLst/>
          </a:prstGeom>
          <a:noFill/>
          <a:ln w="9525">
            <a:noFill/>
          </a:ln>
        </p:spPr>
      </p:pic>
      <p:sp>
        <p:nvSpPr>
          <p:cNvPr id="53251" name="矩形 3"/>
          <p:cNvSpPr/>
          <p:nvPr/>
        </p:nvSpPr>
        <p:spPr>
          <a:xfrm>
            <a:off x="3976965" y="1845463"/>
            <a:ext cx="5725160" cy="683895"/>
          </a:xfrm>
          <a:prstGeom prst="rect">
            <a:avLst/>
          </a:prstGeom>
          <a:noFill/>
          <a:ln w="9525">
            <a:noFill/>
          </a:ln>
        </p:spPr>
        <p:txBody>
          <a:bodyPr wrap="none" lIns="68580" tIns="34290" rIns="68580" bIns="34290" anchor="t" anchorCtr="0">
            <a:spAutoFit/>
          </a:bodyPr>
          <a:lstStyle/>
          <a:p>
            <a:pPr algn="ctr" defTabSz="914400"/>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三、</a:t>
            </a:r>
            <a:r>
              <a:rPr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项目预算编制和管理</a:t>
            </a:r>
            <a:endParaRPr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sp>
        <p:nvSpPr>
          <p:cNvPr id="4" name="文本框 3"/>
          <p:cNvSpPr txBox="1"/>
          <p:nvPr/>
        </p:nvSpPr>
        <p:spPr>
          <a:xfrm>
            <a:off x="4771498" y="3001321"/>
            <a:ext cx="4930627" cy="2306955"/>
          </a:xfrm>
          <a:prstGeom prst="rect">
            <a:avLst/>
          </a:prstGeom>
          <a:noFill/>
        </p:spPr>
        <p:txBody>
          <a:bodyPr wrap="square">
            <a:spAutoFit/>
          </a:bodyPr>
          <a:lstStyle/>
          <a:p>
            <a:pPr algn="l" fontAlgn="auto">
              <a:lnSpc>
                <a:spcPct val="200000"/>
              </a:lnSpc>
            </a:pPr>
            <a:r>
              <a:rPr lang="en-US" altLang="zh-CN" sz="2400" b="1" strike="noStrike" noProof="1">
                <a:solidFill>
                  <a:schemeClr val="tx2"/>
                </a:solidFill>
                <a:latin typeface="微软雅黑" panose="020B0503020204020204" pitchFamily="34" charset="-122"/>
                <a:ea typeface="微软雅黑" panose="020B0503020204020204" pitchFamily="34" charset="-122"/>
                <a:sym typeface="+mn-ea"/>
              </a:rPr>
              <a:t>1.</a:t>
            </a: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预算编制政策法规</a:t>
            </a:r>
            <a:endParaRPr lang="zh-CN" altLang="en-US" sz="2400" b="1" strike="noStrike" noProof="1">
              <a:solidFill>
                <a:schemeClr val="tx2"/>
              </a:solidFill>
              <a:latin typeface="微软雅黑" panose="020B0503020204020204" pitchFamily="34" charset="-122"/>
              <a:ea typeface="微软雅黑" panose="020B0503020204020204" pitchFamily="34" charset="-122"/>
              <a:sym typeface="+mn-ea"/>
            </a:endParaRPr>
          </a:p>
          <a:p>
            <a:pPr algn="l" fontAlgn="auto">
              <a:lnSpc>
                <a:spcPct val="200000"/>
              </a:lnSpc>
            </a:pPr>
            <a:r>
              <a:rPr lang="en-US" altLang="zh-CN" sz="2400" b="1" strike="noStrike" noProof="1">
                <a:solidFill>
                  <a:schemeClr val="tx2"/>
                </a:solidFill>
                <a:latin typeface="微软雅黑" panose="020B0503020204020204" pitchFamily="34" charset="-122"/>
                <a:ea typeface="微软雅黑" panose="020B0503020204020204" pitchFamily="34" charset="-122"/>
                <a:sym typeface="+mn-ea"/>
              </a:rPr>
              <a:t>2.</a:t>
            </a: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项目预算编制和评审</a:t>
            </a:r>
            <a:endParaRPr lang="zh-CN" altLang="en-US" sz="2400" b="1" strike="noStrike" noProof="1">
              <a:solidFill>
                <a:schemeClr val="tx2"/>
              </a:solidFill>
              <a:latin typeface="微软雅黑" panose="020B0503020204020204" pitchFamily="34" charset="-122"/>
              <a:ea typeface="微软雅黑" panose="020B0503020204020204" pitchFamily="34" charset="-122"/>
              <a:sym typeface="+mn-ea"/>
            </a:endParaRPr>
          </a:p>
          <a:p>
            <a:pPr algn="l" fontAlgn="auto">
              <a:lnSpc>
                <a:spcPct val="200000"/>
              </a:lnSpc>
            </a:pPr>
            <a:r>
              <a:rPr lang="en-US" altLang="zh-CN" sz="2400" b="1" strike="noStrike" noProof="1">
                <a:solidFill>
                  <a:schemeClr val="tx2"/>
                </a:solidFill>
                <a:latin typeface="微软雅黑" panose="020B0503020204020204" pitchFamily="34" charset="-122"/>
                <a:ea typeface="微软雅黑" panose="020B0503020204020204" pitchFamily="34" charset="-122"/>
                <a:sym typeface="+mn-ea"/>
              </a:rPr>
              <a:t>3.</a:t>
            </a: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项目预算管理</a:t>
            </a:r>
            <a:endParaRPr lang="zh-CN" altLang="en-US" sz="2400" b="1" strike="noStrike" noProof="1">
              <a:solidFill>
                <a:schemeClr val="tx2"/>
              </a:solidFill>
              <a:latin typeface="微软雅黑" panose="020B0503020204020204" pitchFamily="34" charset="-122"/>
              <a:ea typeface="微软雅黑" panose="020B0503020204020204" pitchFamily="34" charset="-122"/>
              <a:sym typeface="+mn-ea"/>
            </a:endParaRPr>
          </a:p>
        </p:txBody>
      </p:sp>
      <p:pic>
        <p:nvPicPr>
          <p:cNvPr id="2" name="图片 1"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p:nvPr/>
        </p:nvSpPr>
        <p:spPr>
          <a:xfrm>
            <a:off x="749109" y="1121300"/>
            <a:ext cx="3690429" cy="538432"/>
          </a:xfrm>
          <a:prstGeom prst="rect">
            <a:avLst/>
          </a:prstGeom>
        </p:spPr>
        <p:txBody>
          <a:bodyPr>
            <a:normAutofit fontScale="97500"/>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kern="100">
                <a:ln w="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Times New Roman" panose="02020603050405020304" pitchFamily="18" charset="0"/>
              </a:rPr>
              <a:t>直接费用预算资金开支范围</a:t>
            </a:r>
            <a:endParaRPr lang="en-AU" sz="2400" kern="100" dirty="0">
              <a:ln w="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Times New Roman" panose="02020603050405020304" pitchFamily="18" charset="0"/>
            </a:endParaRPr>
          </a:p>
        </p:txBody>
      </p:sp>
      <p:sp>
        <p:nvSpPr>
          <p:cNvPr id="3" name="Content Placeholder 1"/>
          <p:cNvSpPr txBox="1"/>
          <p:nvPr/>
        </p:nvSpPr>
        <p:spPr>
          <a:xfrm>
            <a:off x="263525" y="1980248"/>
            <a:ext cx="3227190" cy="2897504"/>
          </a:xfrm>
          <a:prstGeom prst="rect">
            <a:avLst/>
          </a:prstGeom>
        </p:spPr>
        <p:txBody>
          <a:bodyPr>
            <a:normAutofit fontScale="97500" lnSpcReduction="10000"/>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742950" indent="-285750">
              <a:lnSpc>
                <a:spcPct val="120000"/>
              </a:lnSpc>
              <a:buFont typeface="Wingdings" panose="05000000000000000000" pitchFamily="2" charset="2"/>
              <a:buChar char="v"/>
            </a:pPr>
            <a:r>
              <a:rPr lang="zh-CN" sz="1800" dirty="0">
                <a:solidFill>
                  <a:srgbClr val="FF0000"/>
                </a:solidFill>
                <a:latin typeface="方正粗黑宋简体" panose="02000000000000000000" pitchFamily="2" charset="-122"/>
                <a:ea typeface="方正粗黑宋简体" panose="02000000000000000000" pitchFamily="2" charset="-122"/>
              </a:rPr>
              <a:t>设备费</a:t>
            </a:r>
            <a:endParaRPr lang="en-AU" sz="1800" dirty="0">
              <a:solidFill>
                <a:srgbClr val="FF0000"/>
              </a:solidFill>
              <a:latin typeface="方正粗黑宋简体" panose="02000000000000000000" pitchFamily="2" charset="-122"/>
              <a:ea typeface="方正粗黑宋简体" panose="02000000000000000000" pitchFamily="2" charset="-122"/>
            </a:endParaRPr>
          </a:p>
          <a:p>
            <a:pPr marL="1092835" lvl="1" indent="-342900">
              <a:lnSpc>
                <a:spcPct val="200000"/>
              </a:lnSpc>
              <a:buFont typeface="Wingdings" panose="05000000000000000000" pitchFamily="2" charset="2"/>
              <a:buChar char="q"/>
            </a:pPr>
            <a:r>
              <a:rPr lang="zh-CN" altLang="en-US" sz="1400" kern="100" dirty="0">
                <a:latin typeface="Calibri" panose="020F0502020204030204" pitchFamily="34" charset="0"/>
                <a:ea typeface="宋体" panose="02010600030101010101" pitchFamily="2" charset="-122"/>
                <a:cs typeface="Times New Roman" panose="02020603050405020304" pitchFamily="18" charset="0"/>
              </a:rPr>
              <a:t>购置或试制</a:t>
            </a:r>
            <a:r>
              <a:rPr lang="zh-CN" altLang="en-US" sz="1400" b="1" kern="100" dirty="0">
                <a:latin typeface="Calibri" panose="020F0502020204030204" pitchFamily="34" charset="0"/>
                <a:ea typeface="宋体" panose="02010600030101010101" pitchFamily="2" charset="-122"/>
                <a:cs typeface="Times New Roman" panose="02020603050405020304" pitchFamily="18" charset="0"/>
              </a:rPr>
              <a:t>专用</a:t>
            </a:r>
            <a:r>
              <a:rPr lang="zh-CN" altLang="en-US" sz="1400" kern="100" dirty="0">
                <a:latin typeface="Calibri" panose="020F0502020204030204" pitchFamily="34" charset="0"/>
                <a:ea typeface="宋体" panose="02010600030101010101" pitchFamily="2" charset="-122"/>
                <a:cs typeface="Times New Roman" panose="02020603050405020304" pitchFamily="18" charset="0"/>
              </a:rPr>
              <a:t>仪器</a:t>
            </a:r>
            <a:r>
              <a:rPr lang="zh-CN" altLang="en-US" sz="1400" kern="100" dirty="0">
                <a:latin typeface="Calibri" panose="020F0502020204030204" pitchFamily="34" charset="0"/>
                <a:cs typeface="Times New Roman" panose="02020603050405020304" pitchFamily="18" charset="0"/>
              </a:rPr>
              <a:t>设备、</a:t>
            </a:r>
            <a:r>
              <a:rPr lang="zh-CN" altLang="en-US" sz="1400" b="1" kern="100" dirty="0">
                <a:latin typeface="Calibri" panose="020F0502020204030204" pitchFamily="34" charset="0"/>
                <a:cs typeface="Times New Roman" panose="02020603050405020304" pitchFamily="18" charset="0"/>
              </a:rPr>
              <a:t>计算类</a:t>
            </a:r>
            <a:r>
              <a:rPr lang="zh-CN" altLang="en-US" sz="1400" kern="100" dirty="0">
                <a:latin typeface="Calibri" panose="020F0502020204030204" pitchFamily="34" charset="0"/>
                <a:cs typeface="Times New Roman" panose="02020603050405020304" pitchFamily="18" charset="0"/>
              </a:rPr>
              <a:t>仪器设备、</a:t>
            </a:r>
            <a:r>
              <a:rPr lang="zh-CN" altLang="en-US" sz="1400" b="1" kern="100" dirty="0">
                <a:latin typeface="Calibri" panose="020F0502020204030204" pitchFamily="34" charset="0"/>
                <a:cs typeface="Times New Roman" panose="02020603050405020304" pitchFamily="18" charset="0"/>
              </a:rPr>
              <a:t>软件工具</a:t>
            </a:r>
            <a:r>
              <a:rPr lang="zh-CN" altLang="en-US" sz="1400" kern="100" dirty="0">
                <a:latin typeface="Calibri" panose="020F0502020204030204" pitchFamily="34" charset="0"/>
                <a:cs typeface="Times New Roman" panose="02020603050405020304" pitchFamily="18" charset="0"/>
              </a:rPr>
              <a:t>以及</a:t>
            </a:r>
            <a:r>
              <a:rPr lang="zh-CN" altLang="en-US" sz="1400" kern="100" dirty="0">
                <a:latin typeface="Calibri" panose="020F0502020204030204" pitchFamily="34" charset="0"/>
                <a:ea typeface="宋体" panose="02010600030101010101" pitchFamily="2" charset="-122"/>
                <a:cs typeface="Times New Roman" panose="02020603050405020304" pitchFamily="18" charset="0"/>
              </a:rPr>
              <a:t>及升级改造费支出</a:t>
            </a:r>
            <a:endParaRPr lang="en-US" altLang="zh-CN" sz="1400" kern="100" dirty="0">
              <a:latin typeface="Calibri" panose="020F0502020204030204" pitchFamily="34" charset="0"/>
              <a:ea typeface="宋体" panose="02010600030101010101" pitchFamily="2" charset="-122"/>
              <a:cs typeface="Times New Roman" panose="02020603050405020304" pitchFamily="18" charset="0"/>
            </a:endParaRPr>
          </a:p>
          <a:p>
            <a:pPr marL="1092835" lvl="1" indent="-342900">
              <a:lnSpc>
                <a:spcPct val="200000"/>
              </a:lnSpc>
              <a:buFont typeface="Wingdings" panose="05000000000000000000" pitchFamily="2" charset="2"/>
              <a:buChar char="q"/>
            </a:pPr>
            <a:r>
              <a:rPr lang="en-US" altLang="zh-CN" sz="1400" kern="100" dirty="0">
                <a:latin typeface="Calibri" panose="020F0502020204030204" pitchFamily="34" charset="0"/>
                <a:ea typeface="宋体" panose="02010600030101010101" pitchFamily="2" charset="-122"/>
                <a:cs typeface="Times New Roman" panose="02020603050405020304" pitchFamily="18" charset="0"/>
              </a:rPr>
              <a:t>50</a:t>
            </a:r>
            <a:r>
              <a:rPr lang="zh-CN" altLang="en-US" sz="1400" kern="100" dirty="0">
                <a:latin typeface="Calibri" panose="020F0502020204030204" pitchFamily="34" charset="0"/>
                <a:ea typeface="宋体" panose="02010600030101010101" pitchFamily="2" charset="-122"/>
                <a:cs typeface="Times New Roman" panose="02020603050405020304" pitchFamily="18" charset="0"/>
              </a:rPr>
              <a:t>万元以上设备费需要提供明细</a:t>
            </a:r>
            <a:endParaRPr lang="zh-CN" altLang="en-US"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Content Placeholder 1"/>
          <p:cNvSpPr txBox="1"/>
          <p:nvPr/>
        </p:nvSpPr>
        <p:spPr>
          <a:xfrm>
            <a:off x="7134503" y="2755018"/>
            <a:ext cx="3652323" cy="28107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marL="742950" indent="-285750">
              <a:lnSpc>
                <a:spcPct val="200000"/>
              </a:lnSpc>
              <a:buFont typeface="Wingdings" panose="05000000000000000000" pitchFamily="2" charset="2"/>
              <a:buChar char="v"/>
            </a:pPr>
            <a:r>
              <a:rPr lang="zh-CN" altLang="en-US" sz="1800" b="1" dirty="0">
                <a:solidFill>
                  <a:srgbClr val="FF0000"/>
                </a:solidFill>
                <a:latin typeface="方正粗黑宋简体" panose="02000000000000000000" pitchFamily="2" charset="-122"/>
                <a:ea typeface="方正粗黑宋简体" panose="02000000000000000000" pitchFamily="2" charset="-122"/>
              </a:rPr>
              <a:t>直接人力资源成本费</a:t>
            </a:r>
            <a:endParaRPr lang="en-AU" sz="1800" b="1" dirty="0">
              <a:solidFill>
                <a:srgbClr val="FF0000"/>
              </a:solidFill>
              <a:latin typeface="方正粗黑宋简体" panose="02000000000000000000" pitchFamily="2" charset="-122"/>
              <a:ea typeface="方正粗黑宋简体" panose="02000000000000000000" pitchFamily="2" charset="-122"/>
            </a:endParaRPr>
          </a:p>
          <a:p>
            <a:pPr marL="1092835" lvl="1" indent="-342900">
              <a:lnSpc>
                <a:spcPct val="200000"/>
              </a:lnSpc>
              <a:buFont typeface="Wingdings" panose="05000000000000000000" pitchFamily="2" charset="2"/>
              <a:buChar char="q"/>
            </a:pPr>
            <a:r>
              <a:rPr lang="zh-CN" altLang="en-US" sz="1400" dirty="0"/>
              <a:t>科研人员</a:t>
            </a:r>
            <a:endParaRPr lang="zh-CN" altLang="en-US" sz="1400" dirty="0"/>
          </a:p>
          <a:p>
            <a:pPr marL="1092835" lvl="1" indent="-342900">
              <a:lnSpc>
                <a:spcPct val="200000"/>
              </a:lnSpc>
              <a:buFont typeface="Wingdings" panose="05000000000000000000" pitchFamily="2" charset="2"/>
              <a:buChar char="q"/>
            </a:pPr>
            <a:r>
              <a:rPr lang="zh-CN" altLang="en-US" sz="1400" dirty="0"/>
              <a:t>科研辅助人员</a:t>
            </a:r>
            <a:endParaRPr lang="zh-CN" altLang="en-US" sz="1400" dirty="0"/>
          </a:p>
          <a:p>
            <a:pPr marL="1092835" lvl="1" indent="-342900">
              <a:lnSpc>
                <a:spcPct val="200000"/>
              </a:lnSpc>
              <a:buFont typeface="Wingdings" panose="05000000000000000000" pitchFamily="2" charset="2"/>
              <a:buChar char="q"/>
            </a:pPr>
            <a:r>
              <a:rPr lang="zh-CN" altLang="en-US" sz="1400" dirty="0"/>
              <a:t>专家个人咨询费</a:t>
            </a:r>
            <a:endParaRPr lang="en-US" altLang="zh-CN" sz="1400" dirty="0"/>
          </a:p>
          <a:p>
            <a:pPr marL="1092835" lvl="1" indent="-342900">
              <a:lnSpc>
                <a:spcPct val="200000"/>
              </a:lnSpc>
              <a:buFont typeface="Wingdings" panose="05000000000000000000" pitchFamily="2" charset="2"/>
              <a:buChar char="q"/>
            </a:pPr>
            <a:r>
              <a:rPr lang="zh-CN" altLang="en-US" sz="1400" dirty="0"/>
              <a:t>社会保险补助、住房公积金</a:t>
            </a:r>
            <a:endParaRPr lang="zh-CN" altLang="en-US" sz="1400" dirty="0"/>
          </a:p>
          <a:p>
            <a:pPr marL="457200" indent="0">
              <a:lnSpc>
                <a:spcPct val="120000"/>
              </a:lnSpc>
              <a:buFont typeface="Wingdings" panose="05000000000000000000" pitchFamily="2" charset="2"/>
              <a:buNone/>
            </a:pPr>
            <a:endParaRPr lang="en-AU" altLang="zh-CN" sz="2400" dirty="0"/>
          </a:p>
        </p:txBody>
      </p:sp>
      <p:sp>
        <p:nvSpPr>
          <p:cNvPr id="24" name="文本框 23"/>
          <p:cNvSpPr txBox="1"/>
          <p:nvPr/>
        </p:nvSpPr>
        <p:spPr>
          <a:xfrm>
            <a:off x="3561589" y="2213429"/>
            <a:ext cx="3897964" cy="3050963"/>
          </a:xfrm>
          <a:prstGeom prst="rect">
            <a:avLst/>
          </a:prstGeom>
          <a:noFill/>
        </p:spPr>
        <p:txBody>
          <a:bodyPr wrap="square">
            <a:spAutoFit/>
          </a:bodyPr>
          <a:lstStyle/>
          <a:p>
            <a:pPr marL="742950" indent="-285750">
              <a:lnSpc>
                <a:spcPct val="150000"/>
              </a:lnSpc>
              <a:buFont typeface="Wingdings" panose="05000000000000000000" pitchFamily="2" charset="2"/>
              <a:buChar char="v"/>
            </a:pPr>
            <a:r>
              <a:rPr lang="zh-CN" altLang="en-US" dirty="0">
                <a:solidFill>
                  <a:srgbClr val="FF0000"/>
                </a:solidFill>
                <a:latin typeface="方正粗黑宋简体" panose="02000000000000000000" pitchFamily="2" charset="-122"/>
                <a:ea typeface="方正粗黑宋简体" panose="02000000000000000000" pitchFamily="2" charset="-122"/>
              </a:rPr>
              <a:t>业务费</a:t>
            </a:r>
            <a:endParaRPr lang="en-AU" altLang="zh-CN" dirty="0">
              <a:solidFill>
                <a:srgbClr val="FF0000"/>
              </a:solidFill>
              <a:latin typeface="方正粗黑宋简体" panose="02000000000000000000" pitchFamily="2" charset="-122"/>
              <a:ea typeface="方正粗黑宋简体" panose="02000000000000000000" pitchFamily="2" charset="-122"/>
            </a:endParaRPr>
          </a:p>
          <a:p>
            <a:pPr marL="1207135" lvl="1" indent="-457200">
              <a:lnSpc>
                <a:spcPct val="150000"/>
              </a:lnSpc>
              <a:buFont typeface="+mj-lt"/>
              <a:buAutoNum type="arabicPeriod"/>
            </a:pP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材料费</a:t>
            </a:r>
            <a:endParaRPr lang="en-AU" altLang="zh-CN" sz="1600" kern="100" dirty="0">
              <a:latin typeface="Calibri" panose="020F0502020204030204" pitchFamily="34" charset="0"/>
              <a:ea typeface="宋体" panose="02010600030101010101" pitchFamily="2" charset="-122"/>
              <a:cs typeface="Times New Roman" panose="02020603050405020304" pitchFamily="18" charset="0"/>
            </a:endParaRPr>
          </a:p>
          <a:p>
            <a:pPr marL="1207135" lvl="1" indent="-457200">
              <a:lnSpc>
                <a:spcPct val="150000"/>
              </a:lnSpc>
              <a:buFont typeface="+mj-lt"/>
              <a:buAutoNum type="arabicPeriod"/>
            </a:pP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测试化验加工费</a:t>
            </a:r>
            <a:endParaRPr lang="zh-CN" altLang="en-US" sz="1600" kern="100" dirty="0">
              <a:latin typeface="Calibri" panose="020F0502020204030204" pitchFamily="34" charset="0"/>
              <a:ea typeface="宋体" panose="02010600030101010101" pitchFamily="2" charset="-122"/>
              <a:cs typeface="Times New Roman" panose="02020603050405020304" pitchFamily="18" charset="0"/>
            </a:endParaRPr>
          </a:p>
          <a:p>
            <a:pPr marL="1207135" lvl="1" indent="-457200">
              <a:lnSpc>
                <a:spcPct val="150000"/>
              </a:lnSpc>
              <a:buFont typeface="+mj-lt"/>
              <a:buAutoNum type="arabicPeriod"/>
            </a:pP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燃料动力费</a:t>
            </a:r>
            <a:endParaRPr lang="zh-CN" altLang="en-US" sz="1600" kern="100" dirty="0">
              <a:latin typeface="Calibri" panose="020F0502020204030204" pitchFamily="34" charset="0"/>
              <a:ea typeface="宋体" panose="02010600030101010101" pitchFamily="2" charset="-122"/>
              <a:cs typeface="Times New Roman" panose="02020603050405020304" pitchFamily="18" charset="0"/>
            </a:endParaRPr>
          </a:p>
          <a:p>
            <a:pPr marL="1207135" lvl="1" indent="-457200">
              <a:lnSpc>
                <a:spcPct val="150000"/>
              </a:lnSpc>
              <a:buFont typeface="+mj-lt"/>
              <a:buAutoNum type="arabicPeriod"/>
            </a:pP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出版</a:t>
            </a: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文献</a:t>
            </a: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信息传播</a:t>
            </a: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知识产权事务费</a:t>
            </a:r>
            <a:endParaRPr lang="en-AU" altLang="zh-CN" sz="1600" kern="100" dirty="0">
              <a:latin typeface="Calibri" panose="020F0502020204030204" pitchFamily="34" charset="0"/>
              <a:ea typeface="宋体" panose="02010600030101010101" pitchFamily="2" charset="-122"/>
              <a:cs typeface="Times New Roman" panose="02020603050405020304" pitchFamily="18" charset="0"/>
            </a:endParaRPr>
          </a:p>
          <a:p>
            <a:pPr marL="1207135" lvl="1" indent="-457200">
              <a:lnSpc>
                <a:spcPct val="150000"/>
              </a:lnSpc>
              <a:buFont typeface="+mj-lt"/>
              <a:buAutoNum type="arabicPeriod"/>
            </a:pP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差旅</a:t>
            </a: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会议</a:t>
            </a: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国际合作交流费</a:t>
            </a:r>
            <a:endParaRPr lang="zh-CN" altLang="en-US" sz="1600" kern="100" dirty="0">
              <a:latin typeface="Calibri" panose="020F0502020204030204" pitchFamily="34" charset="0"/>
              <a:ea typeface="宋体" panose="02010600030101010101" pitchFamily="2" charset="-122"/>
              <a:cs typeface="Times New Roman" panose="02020603050405020304" pitchFamily="18" charset="0"/>
            </a:endParaRPr>
          </a:p>
          <a:p>
            <a:pPr marL="1207135" lvl="1" indent="-457200">
              <a:lnSpc>
                <a:spcPct val="150000"/>
              </a:lnSpc>
              <a:buFont typeface="+mj-lt"/>
              <a:buAutoNum type="arabicPeriod"/>
            </a:pPr>
            <a:r>
              <a:rPr lang="zh-CN" altLang="en-US" sz="1600" kern="100" dirty="0">
                <a:latin typeface="Calibri" panose="020F0502020204030204" pitchFamily="34" charset="0"/>
                <a:ea typeface="宋体" panose="02010600030101010101" pitchFamily="2" charset="-122"/>
                <a:cs typeface="Times New Roman" panose="02020603050405020304" pitchFamily="18" charset="0"/>
              </a:rPr>
              <a:t>其他费用</a:t>
            </a:r>
            <a:endParaRPr lang="zh-CN" altLang="en-US" sz="1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p:nvPr/>
        </p:nvSpPr>
        <p:spPr>
          <a:xfrm>
            <a:off x="1066800" y="1178558"/>
            <a:ext cx="3759200" cy="995680"/>
          </a:xfrm>
          <a:prstGeom prst="rect">
            <a:avLst/>
          </a:prstGeom>
        </p:spPr>
        <p:txBody>
          <a:bodyPr>
            <a:normAutofit/>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3600" kern="100">
                <a:ln w="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Times New Roman" panose="02020603050405020304" pitchFamily="18" charset="0"/>
              </a:rPr>
              <a:t>间接费用预算</a:t>
            </a:r>
            <a:endParaRPr lang="en-AU" sz="3600" kern="100" dirty="0">
              <a:ln w="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Times New Roman" panose="02020603050405020304" pitchFamily="18" charset="0"/>
            </a:endParaRPr>
          </a:p>
        </p:txBody>
      </p:sp>
      <p:graphicFrame>
        <p:nvGraphicFramePr>
          <p:cNvPr id="5" name="Content Placeholder 2"/>
          <p:cNvGraphicFramePr/>
          <p:nvPr/>
        </p:nvGraphicFramePr>
        <p:xfrm>
          <a:off x="2175124" y="2140376"/>
          <a:ext cx="7996398" cy="4043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51958" y="1662642"/>
            <a:ext cx="6096000" cy="523220"/>
          </a:xfrm>
          <a:prstGeom prst="rect">
            <a:avLst/>
          </a:prstGeom>
          <a:noFill/>
        </p:spPr>
        <p:txBody>
          <a:bodyPr wrap="square">
            <a:spAutoFit/>
          </a:bodyPr>
          <a:lstStyle/>
          <a:p>
            <a:pPr marL="342900" indent="-342900">
              <a:buAutoNum type="arabicPeriod"/>
            </a:pPr>
            <a:r>
              <a:rPr lang="zh-CN" altLang="en-US" sz="2800" dirty="0">
                <a:solidFill>
                  <a:srgbClr val="FF0000"/>
                </a:solidFill>
              </a:rPr>
              <a:t>设备费</a:t>
            </a:r>
            <a:endParaRPr lang="en-US" altLang="zh-CN" sz="2800" dirty="0">
              <a:solidFill>
                <a:srgbClr val="FF0000"/>
              </a:solidFill>
            </a:endParaRPr>
          </a:p>
        </p:txBody>
      </p:sp>
      <p:sp>
        <p:nvSpPr>
          <p:cNvPr id="5" name="文本框 4"/>
          <p:cNvSpPr txBox="1"/>
          <p:nvPr/>
        </p:nvSpPr>
        <p:spPr>
          <a:xfrm>
            <a:off x="2475551" y="2324476"/>
            <a:ext cx="8025909" cy="3742050"/>
          </a:xfrm>
          <a:prstGeom prst="rect">
            <a:avLst/>
          </a:prstGeom>
          <a:noFill/>
        </p:spPr>
        <p:txBody>
          <a:bodyPr wrap="square">
            <a:spAutoFit/>
          </a:bodyPr>
          <a:lstStyle/>
          <a:p>
            <a:pPr marL="285750" indent="-285750">
              <a:lnSpc>
                <a:spcPct val="250000"/>
              </a:lnSpc>
              <a:buFont typeface="Wingdings" panose="05000000000000000000" pitchFamily="2" charset="2"/>
              <a:buChar char="ü"/>
            </a:pPr>
            <a:r>
              <a:rPr lang="zh-CN" altLang="en-US" sz="2000" dirty="0">
                <a:latin typeface="+mn-ea"/>
              </a:rPr>
              <a:t>严格控制仪器设备购置，鼓励开放共享、自主研制、租赁专用仪器设备以及对现有仪器设备进行升级改造，避免重复购置。</a:t>
            </a:r>
            <a:endParaRPr lang="en-US" altLang="zh-CN" sz="2000" dirty="0">
              <a:latin typeface="+mn-ea"/>
            </a:endParaRPr>
          </a:p>
          <a:p>
            <a:pPr marL="285750" indent="-285750">
              <a:lnSpc>
                <a:spcPct val="250000"/>
              </a:lnSpc>
              <a:buFont typeface="Wingdings" panose="05000000000000000000" pitchFamily="2" charset="2"/>
              <a:buChar char="ü"/>
            </a:pPr>
            <a:r>
              <a:rPr lang="zh-CN" altLang="zh-CN" sz="2000" kern="0" dirty="0">
                <a:solidFill>
                  <a:srgbClr val="333333"/>
                </a:solidFill>
                <a:effectLst/>
                <a:latin typeface="+mn-ea"/>
                <a:cs typeface="宋体" panose="02010600030101010101" pitchFamily="2" charset="-122"/>
              </a:rPr>
              <a:t>不应编列属于单位自身支撑条件应具备的仪器设备购置费；单位自有仪器设备的使用费；生产性设备的购置费和基建设施的建造费等。</a:t>
            </a:r>
            <a:endParaRPr lang="zh-CN" altLang="zh-CN" sz="2000" kern="100" dirty="0">
              <a:effectLst/>
              <a:latin typeface="+mn-ea"/>
              <a:cs typeface="Times New Roman" panose="02020603050405020304" pitchFamily="18" charset="0"/>
            </a:endParaRPr>
          </a:p>
          <a:p>
            <a:pPr>
              <a:lnSpc>
                <a:spcPct val="250000"/>
              </a:lnSpc>
            </a:pPr>
            <a:endParaRPr lang="zh-CN" altLang="en-US" sz="1800" dirty="0"/>
          </a:p>
        </p:txBody>
      </p:sp>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3537" y="1499216"/>
            <a:ext cx="8527543" cy="4875374"/>
          </a:xfrm>
          <a:prstGeom prst="rect">
            <a:avLst/>
          </a:prstGeom>
          <a:noFill/>
        </p:spPr>
        <p:txBody>
          <a:bodyPr wrap="square">
            <a:spAutoFit/>
          </a:bodyPr>
          <a:lstStyle/>
          <a:p>
            <a:pPr marL="171450" indent="-171450" algn="just">
              <a:lnSpc>
                <a:spcPct val="150000"/>
              </a:lnSpc>
              <a:spcBef>
                <a:spcPts val="1125"/>
              </a:spcBef>
              <a:spcAft>
                <a:spcPts val="1125"/>
              </a:spcAft>
              <a:buFont typeface="Wingdings" panose="05000000000000000000" pitchFamily="2" charset="2"/>
              <a:buChar char="Ø"/>
            </a:pPr>
            <a:r>
              <a:rPr lang="zh-CN" altLang="zh-CN" sz="1600" kern="0" dirty="0">
                <a:latin typeface="+mj-ea"/>
                <a:ea typeface="+mj-ea"/>
              </a:rPr>
              <a:t>按照</a:t>
            </a:r>
            <a:r>
              <a:rPr lang="zh-CN" altLang="zh-CN" sz="1600" b="1" kern="0" dirty="0">
                <a:solidFill>
                  <a:srgbClr val="FF0000"/>
                </a:solidFill>
                <a:latin typeface="方正粗黑宋简体" panose="02000000000000000000" pitchFamily="2" charset="-122"/>
                <a:ea typeface="方正粗黑宋简体" panose="02000000000000000000" pitchFamily="2" charset="-122"/>
              </a:rPr>
              <a:t>实事求是、精简高效、厉行节约</a:t>
            </a:r>
            <a:r>
              <a:rPr lang="zh-CN" altLang="zh-CN" sz="1600" kern="0" dirty="0">
                <a:latin typeface="+mj-ea"/>
                <a:ea typeface="+mj-ea"/>
              </a:rPr>
              <a:t>的原则</a:t>
            </a:r>
            <a:r>
              <a:rPr lang="zh-CN" altLang="en-US" sz="1600" kern="0" dirty="0">
                <a:latin typeface="+mj-ea"/>
                <a:ea typeface="+mj-ea"/>
              </a:rPr>
              <a:t>，</a:t>
            </a:r>
            <a:r>
              <a:rPr lang="zh-CN" altLang="zh-CN" sz="1600" b="1" kern="0" dirty="0">
                <a:solidFill>
                  <a:srgbClr val="FF0000"/>
                </a:solidFill>
                <a:latin typeface="+mj-ea"/>
                <a:ea typeface="+mj-ea"/>
              </a:rPr>
              <a:t>制定</a:t>
            </a:r>
            <a:r>
              <a:rPr lang="zh-CN" altLang="zh-CN" sz="1600" kern="0" dirty="0">
                <a:latin typeface="+mj-ea"/>
                <a:ea typeface="+mj-ea"/>
              </a:rPr>
              <a:t>科研类差旅、会议支出管理办法，合理确定支出范围、标准</a:t>
            </a:r>
            <a:r>
              <a:rPr lang="zh-CN" altLang="en-US" sz="1600" kern="0" dirty="0">
                <a:latin typeface="+mj-ea"/>
                <a:ea typeface="+mj-ea"/>
              </a:rPr>
              <a:t>，按照内部制定的会议费和差旅费管理办法进行测算；</a:t>
            </a:r>
            <a:endParaRPr lang="en-US" altLang="zh-CN" sz="1600" kern="0" dirty="0">
              <a:latin typeface="+mj-ea"/>
              <a:ea typeface="+mj-ea"/>
            </a:endParaRPr>
          </a:p>
          <a:p>
            <a:pPr marL="171450" indent="-171450" algn="just">
              <a:lnSpc>
                <a:spcPct val="150000"/>
              </a:lnSpc>
              <a:spcBef>
                <a:spcPts val="1125"/>
              </a:spcBef>
              <a:spcAft>
                <a:spcPts val="1125"/>
              </a:spcAft>
              <a:buFont typeface="Wingdings" panose="05000000000000000000" pitchFamily="2" charset="2"/>
              <a:buChar char="Ø"/>
            </a:pPr>
            <a:r>
              <a:rPr lang="zh-CN" altLang="zh-CN" sz="1600" kern="0" dirty="0">
                <a:solidFill>
                  <a:srgbClr val="333333"/>
                </a:solidFill>
                <a:effectLst/>
                <a:latin typeface="+mj-ea"/>
                <a:ea typeface="+mj-ea"/>
                <a:cs typeface="宋体" panose="02010600030101010101" pitchFamily="2" charset="-122"/>
              </a:rPr>
              <a:t>应由单位自己完成的任务不能以测试化验加工方式外包，其发生的相关费用，如材料费、燃料动力费、劳务费等，应在相应科目编列。</a:t>
            </a:r>
            <a:endParaRPr lang="en-US" altLang="zh-CN" sz="1600" kern="0" dirty="0">
              <a:solidFill>
                <a:srgbClr val="333333"/>
              </a:solidFill>
              <a:effectLst/>
              <a:latin typeface="+mj-ea"/>
              <a:ea typeface="+mj-ea"/>
              <a:cs typeface="宋体" panose="02010600030101010101" pitchFamily="2" charset="-122"/>
            </a:endParaRPr>
          </a:p>
          <a:p>
            <a:pPr marL="171450" indent="-171450" algn="l">
              <a:lnSpc>
                <a:spcPct val="150000"/>
              </a:lnSpc>
              <a:spcBef>
                <a:spcPts val="1125"/>
              </a:spcBef>
              <a:spcAft>
                <a:spcPts val="1125"/>
              </a:spcAft>
              <a:buFont typeface="Wingdings" panose="05000000000000000000" pitchFamily="2" charset="2"/>
              <a:buChar char="Ø"/>
            </a:pPr>
            <a:r>
              <a:rPr lang="zh-CN" altLang="en-US" sz="1600" kern="0" dirty="0">
                <a:solidFill>
                  <a:srgbClr val="333333"/>
                </a:solidFill>
                <a:effectLst/>
                <a:latin typeface="+mj-ea"/>
                <a:ea typeface="+mj-ea"/>
                <a:cs typeface="宋体" panose="02010600030101010101" pitchFamily="2" charset="-122"/>
              </a:rPr>
              <a:t>无</a:t>
            </a:r>
            <a:r>
              <a:rPr lang="zh-CN" altLang="zh-CN" sz="1600" kern="0" dirty="0">
                <a:solidFill>
                  <a:srgbClr val="333333"/>
                </a:solidFill>
                <a:effectLst/>
                <a:latin typeface="+mj-ea"/>
                <a:ea typeface="+mj-ea"/>
                <a:cs typeface="宋体" panose="02010600030101010101" pitchFamily="2" charset="-122"/>
              </a:rPr>
              <a:t>法单独装表计量的仪器设备发生燃料动力费</a:t>
            </a:r>
            <a:r>
              <a:rPr lang="zh-CN" altLang="en-US" sz="1600" kern="0" dirty="0">
                <a:solidFill>
                  <a:srgbClr val="333333"/>
                </a:solidFill>
                <a:effectLst/>
                <a:latin typeface="+mj-ea"/>
                <a:ea typeface="+mj-ea"/>
                <a:cs typeface="宋体" panose="02010600030101010101" pitchFamily="2" charset="-122"/>
              </a:rPr>
              <a:t>，</a:t>
            </a:r>
            <a:r>
              <a:rPr lang="zh-CN" altLang="zh-CN" sz="1600" kern="0" dirty="0">
                <a:solidFill>
                  <a:srgbClr val="333333"/>
                </a:solidFill>
                <a:effectLst/>
                <a:latin typeface="+mj-ea"/>
                <a:ea typeface="+mj-ea"/>
                <a:cs typeface="宋体" panose="02010600030101010101" pitchFamily="2" charset="-122"/>
              </a:rPr>
              <a:t>可以按照仪器设备或装置预计使用时间和相关参数进行测算，也可以按照单位自己确定的合理分摊依据进行测算。</a:t>
            </a:r>
            <a:r>
              <a:rPr lang="zh-CN" altLang="en-US" sz="1600" kern="0" dirty="0">
                <a:solidFill>
                  <a:srgbClr val="333333"/>
                </a:solidFill>
                <a:effectLst/>
                <a:latin typeface="+mj-ea"/>
                <a:ea typeface="+mj-ea"/>
                <a:cs typeface="宋体" panose="02010600030101010101" pitchFamily="2" charset="-122"/>
              </a:rPr>
              <a:t>单位的日常水、电、气、暖消耗等费用编制在间接费用。</a:t>
            </a:r>
            <a:endParaRPr lang="en-US" altLang="zh-CN" sz="1600" kern="0" dirty="0">
              <a:solidFill>
                <a:srgbClr val="333333"/>
              </a:solidFill>
              <a:effectLst/>
              <a:latin typeface="+mj-ea"/>
              <a:ea typeface="+mj-ea"/>
              <a:cs typeface="宋体" panose="02010600030101010101" pitchFamily="2" charset="-122"/>
            </a:endParaRPr>
          </a:p>
          <a:p>
            <a:pPr marL="171450" indent="-171450">
              <a:lnSpc>
                <a:spcPct val="150000"/>
              </a:lnSpc>
              <a:spcBef>
                <a:spcPts val="1125"/>
              </a:spcBef>
              <a:spcAft>
                <a:spcPts val="1125"/>
              </a:spcAft>
              <a:buFont typeface="Wingdings" panose="05000000000000000000" pitchFamily="2" charset="2"/>
              <a:buChar char="Ø"/>
            </a:pPr>
            <a:r>
              <a:rPr lang="zh-CN" altLang="en-US" sz="1600" kern="0" dirty="0">
                <a:solidFill>
                  <a:srgbClr val="333333"/>
                </a:solidFill>
                <a:effectLst/>
                <a:latin typeface="+mj-ea"/>
                <a:ea typeface="+mj-ea"/>
                <a:cs typeface="宋体" panose="02010600030101010101" pitchFamily="2" charset="-122"/>
              </a:rPr>
              <a:t>与项目相关的</a:t>
            </a:r>
            <a:r>
              <a:rPr lang="zh-CN" altLang="zh-CN" sz="1600" kern="0" dirty="0">
                <a:solidFill>
                  <a:srgbClr val="333333"/>
                </a:solidFill>
                <a:effectLst/>
                <a:latin typeface="+mj-ea"/>
                <a:ea typeface="+mj-ea"/>
                <a:cs typeface="宋体" panose="02010600030101010101" pitchFamily="2" charset="-122"/>
              </a:rPr>
              <a:t>专利</a:t>
            </a:r>
            <a:r>
              <a:rPr lang="zh-CN" altLang="en-US" sz="1600" kern="0" dirty="0">
                <a:solidFill>
                  <a:srgbClr val="333333"/>
                </a:solidFill>
                <a:effectLst/>
                <a:latin typeface="+mj-ea"/>
                <a:ea typeface="+mj-ea"/>
                <a:cs typeface="宋体" panose="02010600030101010101" pitchFamily="2" charset="-122"/>
              </a:rPr>
              <a:t>，</a:t>
            </a:r>
            <a:r>
              <a:rPr lang="zh-CN" altLang="zh-CN" sz="1600" kern="0" dirty="0">
                <a:solidFill>
                  <a:srgbClr val="333333"/>
                </a:solidFill>
                <a:effectLst/>
                <a:latin typeface="+mj-ea"/>
                <a:ea typeface="+mj-ea"/>
                <a:cs typeface="宋体" panose="02010600030101010101" pitchFamily="2" charset="-122"/>
              </a:rPr>
              <a:t>在实施周期内的</a:t>
            </a:r>
            <a:r>
              <a:rPr lang="zh-CN" altLang="zh-CN" sz="1600" b="1" kern="0" dirty="0">
                <a:solidFill>
                  <a:srgbClr val="FF0000"/>
                </a:solidFill>
                <a:effectLst/>
                <a:latin typeface="+mj-ea"/>
                <a:ea typeface="+mj-ea"/>
                <a:cs typeface="宋体" panose="02010600030101010101" pitchFamily="2" charset="-122"/>
              </a:rPr>
              <a:t>专利维护费</a:t>
            </a:r>
            <a:r>
              <a:rPr lang="zh-CN" altLang="en-US" sz="1600" kern="0" dirty="0">
                <a:solidFill>
                  <a:srgbClr val="333333"/>
                </a:solidFill>
                <a:latin typeface="+mj-ea"/>
                <a:ea typeface="+mj-ea"/>
                <a:cs typeface="宋体" panose="02010600030101010101" pitchFamily="2" charset="-122"/>
              </a:rPr>
              <a:t>才可</a:t>
            </a:r>
            <a:r>
              <a:rPr lang="zh-CN" altLang="zh-CN" sz="1600" kern="0" dirty="0">
                <a:solidFill>
                  <a:srgbClr val="333333"/>
                </a:solidFill>
                <a:effectLst/>
                <a:latin typeface="+mj-ea"/>
                <a:ea typeface="+mj-ea"/>
                <a:cs typeface="宋体" panose="02010600030101010101" pitchFamily="2" charset="-122"/>
              </a:rPr>
              <a:t>在预算中编列。</a:t>
            </a:r>
            <a:endParaRPr lang="en-US" altLang="zh-CN" sz="1600" kern="0" dirty="0">
              <a:solidFill>
                <a:srgbClr val="333333"/>
              </a:solidFill>
              <a:effectLst/>
              <a:latin typeface="+mj-ea"/>
              <a:ea typeface="+mj-ea"/>
              <a:cs typeface="宋体" panose="02010600030101010101" pitchFamily="2" charset="-122"/>
            </a:endParaRPr>
          </a:p>
          <a:p>
            <a:pPr marL="171450" indent="-171450">
              <a:lnSpc>
                <a:spcPct val="150000"/>
              </a:lnSpc>
              <a:spcBef>
                <a:spcPts val="1125"/>
              </a:spcBef>
              <a:spcAft>
                <a:spcPts val="1125"/>
              </a:spcAft>
              <a:buFont typeface="Wingdings" panose="05000000000000000000" pitchFamily="2" charset="2"/>
              <a:buChar char="Ø"/>
            </a:pPr>
            <a:r>
              <a:rPr lang="zh-CN" altLang="zh-CN" sz="1600" b="1" kern="0" dirty="0">
                <a:solidFill>
                  <a:srgbClr val="FF0000"/>
                </a:solidFill>
                <a:effectLst/>
                <a:latin typeface="+mj-ea"/>
                <a:ea typeface="+mj-ea"/>
                <a:cs typeface="宋体" panose="02010600030101010101" pitchFamily="2" charset="-122"/>
              </a:rPr>
              <a:t>通用性操作系统、办公软件等非专用软件</a:t>
            </a:r>
            <a:r>
              <a:rPr lang="zh-CN" altLang="en-US" sz="1600" kern="0" dirty="0">
                <a:solidFill>
                  <a:srgbClr val="333333"/>
                </a:solidFill>
                <a:effectLst/>
                <a:latin typeface="+mj-ea"/>
                <a:ea typeface="+mj-ea"/>
                <a:cs typeface="宋体" panose="02010600030101010101" pitchFamily="2" charset="-122"/>
              </a:rPr>
              <a:t>、</a:t>
            </a:r>
            <a:r>
              <a:rPr lang="zh-CN" altLang="zh-CN" sz="1600" kern="0" dirty="0">
                <a:solidFill>
                  <a:srgbClr val="333333"/>
                </a:solidFill>
                <a:effectLst/>
                <a:latin typeface="+mj-ea"/>
                <a:ea typeface="+mj-ea"/>
                <a:cs typeface="宋体" panose="02010600030101010101" pitchFamily="2" charset="-122"/>
              </a:rPr>
              <a:t>日常手机和办公固定电话的通讯费、日常办公网络费等属于管理费用，</a:t>
            </a:r>
            <a:r>
              <a:rPr lang="zh-CN" altLang="en-US" sz="1600" kern="0" dirty="0">
                <a:solidFill>
                  <a:srgbClr val="333333"/>
                </a:solidFill>
                <a:effectLst/>
                <a:latin typeface="+mj-ea"/>
                <a:ea typeface="+mj-ea"/>
                <a:cs typeface="宋体" panose="02010600030101010101" pitchFamily="2" charset="-122"/>
              </a:rPr>
              <a:t>属于间接费用。</a:t>
            </a:r>
            <a:endParaRPr lang="zh-CN" altLang="zh-CN" sz="1600" b="1" kern="0" dirty="0">
              <a:latin typeface="等线" panose="02010600030101010101" pitchFamily="2" charset="-122"/>
              <a:ea typeface="宋体" panose="02010600030101010101" pitchFamily="2" charset="-122"/>
            </a:endParaRPr>
          </a:p>
        </p:txBody>
      </p:sp>
      <p:sp>
        <p:nvSpPr>
          <p:cNvPr id="3" name="文本框 2"/>
          <p:cNvSpPr txBox="1"/>
          <p:nvPr/>
        </p:nvSpPr>
        <p:spPr>
          <a:xfrm>
            <a:off x="496537" y="1190542"/>
            <a:ext cx="1671628" cy="617348"/>
          </a:xfrm>
          <a:prstGeom prst="rect">
            <a:avLst/>
          </a:prstGeom>
          <a:noFill/>
        </p:spPr>
        <p:txBody>
          <a:bodyPr wrap="square">
            <a:spAutoFit/>
          </a:bodyPr>
          <a:lstStyle/>
          <a:p>
            <a:pPr algn="just">
              <a:lnSpc>
                <a:spcPct val="200000"/>
              </a:lnSpc>
              <a:spcBef>
                <a:spcPts val="1125"/>
              </a:spcBef>
              <a:spcAft>
                <a:spcPts val="1125"/>
              </a:spcAft>
            </a:pPr>
            <a:r>
              <a:rPr lang="en-US" altLang="zh-CN" sz="2000" b="1" kern="0"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2. </a:t>
            </a:r>
            <a:r>
              <a:rPr lang="zh-CN" altLang="zh-CN" sz="2000" b="1" kern="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业务费</a:t>
            </a:r>
            <a:endParaRPr lang="zh-CN" alt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4947" y="1089858"/>
            <a:ext cx="6095396" cy="627992"/>
          </a:xfrm>
          <a:prstGeom prst="rect">
            <a:avLst/>
          </a:prstGeom>
          <a:noFill/>
        </p:spPr>
        <p:txBody>
          <a:bodyPr wrap="square">
            <a:spAutoFit/>
          </a:bodyPr>
          <a:lstStyle/>
          <a:p>
            <a:pPr algn="just">
              <a:lnSpc>
                <a:spcPct val="200000"/>
              </a:lnSpc>
              <a:spcBef>
                <a:spcPts val="1125"/>
              </a:spcBef>
              <a:spcAft>
                <a:spcPts val="1125"/>
              </a:spcAft>
            </a:pPr>
            <a:r>
              <a:rPr lang="en-US" altLang="zh-CN" sz="2000" kern="0" dirty="0">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rPr>
              <a:t>3. </a:t>
            </a:r>
            <a:r>
              <a:rPr lang="zh-CN" altLang="zh-CN" sz="2000" kern="0" dirty="0">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rPr>
              <a:t>直接人力资源成本费</a:t>
            </a:r>
            <a:endParaRPr lang="zh-CN" altLang="zh-CN" sz="2000" kern="100" dirty="0">
              <a:solidFill>
                <a:srgbClr val="FF0000"/>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p:txBody>
      </p:sp>
      <p:graphicFrame>
        <p:nvGraphicFramePr>
          <p:cNvPr id="5" name="文本框 2"/>
          <p:cNvGraphicFramePr/>
          <p:nvPr/>
        </p:nvGraphicFramePr>
        <p:xfrm>
          <a:off x="1227454" y="2083323"/>
          <a:ext cx="9556809" cy="42986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1066" y="2149465"/>
            <a:ext cx="7038542" cy="3676263"/>
          </a:xfrm>
          <a:prstGeom prst="rect">
            <a:avLst/>
          </a:prstGeom>
          <a:noFill/>
        </p:spPr>
        <p:txBody>
          <a:bodyPr wrap="square">
            <a:spAutoFit/>
          </a:bodyPr>
          <a:lstStyle/>
          <a:p>
            <a:pPr marL="285750" indent="-285750">
              <a:lnSpc>
                <a:spcPct val="250000"/>
              </a:lnSpc>
              <a:buFont typeface="Wingdings" panose="05000000000000000000" pitchFamily="2" charset="2"/>
              <a:buChar char="Ø"/>
            </a:pPr>
            <a:r>
              <a:rPr lang="zh-CN" altLang="en-US" sz="2000" dirty="0"/>
              <a:t>一般按照不超过项目直接费用扣除设备费后的</a:t>
            </a:r>
            <a:r>
              <a:rPr lang="en-US" altLang="zh-CN" sz="2000" dirty="0"/>
              <a:t>30%</a:t>
            </a:r>
            <a:r>
              <a:rPr lang="zh-CN" altLang="en-US" sz="2000" dirty="0"/>
              <a:t>核定；</a:t>
            </a:r>
            <a:endParaRPr lang="en-US" altLang="zh-CN" sz="2000" dirty="0"/>
          </a:p>
          <a:p>
            <a:pPr marL="285750" indent="-285750">
              <a:lnSpc>
                <a:spcPct val="250000"/>
              </a:lnSpc>
              <a:buFont typeface="Wingdings" panose="05000000000000000000" pitchFamily="2" charset="2"/>
              <a:buChar char="Ø"/>
            </a:pPr>
            <a:r>
              <a:rPr lang="zh-CN" altLang="en-US" sz="2000" dirty="0"/>
              <a:t>对于数学等纯理论基础研究的预算制项目按照不超过项目直接费用扣除设备费后的</a:t>
            </a:r>
            <a:r>
              <a:rPr lang="en-US" altLang="zh-CN" sz="2000" dirty="0"/>
              <a:t>60%</a:t>
            </a:r>
            <a:r>
              <a:rPr lang="zh-CN" altLang="en-US" sz="2000" dirty="0"/>
              <a:t>核定；</a:t>
            </a:r>
            <a:endParaRPr lang="en-US" altLang="zh-CN" sz="2000" dirty="0"/>
          </a:p>
          <a:p>
            <a:pPr marL="285750" indent="-285750">
              <a:lnSpc>
                <a:spcPct val="250000"/>
              </a:lnSpc>
              <a:buFont typeface="Wingdings" panose="05000000000000000000" pitchFamily="2" charset="2"/>
              <a:buChar char="Ø"/>
            </a:pPr>
            <a:r>
              <a:rPr lang="zh-CN" altLang="en-US" sz="2000" dirty="0"/>
              <a:t>经核定后，间接费用按预算总额控制管理。</a:t>
            </a:r>
            <a:endParaRPr lang="zh-CN" altLang="en-US" sz="2000" dirty="0"/>
          </a:p>
          <a:p>
            <a:pPr>
              <a:lnSpc>
                <a:spcPct val="250000"/>
              </a:lnSpc>
            </a:pPr>
            <a:r>
              <a:rPr lang="zh-CN" altLang="en-US" sz="1600" dirty="0"/>
              <a:t>　</a:t>
            </a:r>
            <a:endParaRPr lang="zh-CN" altLang="en-US" sz="1600" dirty="0"/>
          </a:p>
        </p:txBody>
      </p:sp>
      <p:sp>
        <p:nvSpPr>
          <p:cNvPr id="3" name="文本框 2"/>
          <p:cNvSpPr txBox="1"/>
          <p:nvPr/>
        </p:nvSpPr>
        <p:spPr>
          <a:xfrm>
            <a:off x="1478637" y="1494185"/>
            <a:ext cx="6095396" cy="461665"/>
          </a:xfrm>
          <a:prstGeom prst="rect">
            <a:avLst/>
          </a:prstGeom>
          <a:noFill/>
        </p:spPr>
        <p:txBody>
          <a:bodyPr wrap="square">
            <a:spAutoFit/>
          </a:bodyPr>
          <a:lstStyle/>
          <a:p>
            <a:r>
              <a:rPr lang="en-US" altLang="zh-CN" sz="2400" b="1" dirty="0">
                <a:solidFill>
                  <a:srgbClr val="FF0000"/>
                </a:solidFill>
              </a:rPr>
              <a:t>4. </a:t>
            </a:r>
            <a:r>
              <a:rPr lang="zh-CN" altLang="en-US" sz="2400" b="1" dirty="0">
                <a:solidFill>
                  <a:srgbClr val="FF0000"/>
                </a:solidFill>
              </a:rPr>
              <a:t>间接费用</a:t>
            </a:r>
            <a:endParaRPr lang="zh-CN" altLang="en-US" sz="2400" b="1" dirty="0">
              <a:solidFill>
                <a:srgbClr val="FF0000"/>
              </a:solidFill>
            </a:endParaRPr>
          </a:p>
        </p:txBody>
      </p:sp>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88901" y="2461829"/>
            <a:ext cx="8427337" cy="2698239"/>
          </a:xfrm>
          <a:prstGeom prst="rect">
            <a:avLst/>
          </a:prstGeom>
          <a:noFill/>
        </p:spPr>
        <p:txBody>
          <a:bodyPr wrap="square">
            <a:spAutoFit/>
          </a:bodyPr>
          <a:lstStyle/>
          <a:p>
            <a:pPr marL="285750" indent="-285750" algn="just">
              <a:lnSpc>
                <a:spcPct val="250000"/>
              </a:lnSpc>
              <a:buFont typeface="Wingdings" panose="05000000000000000000" pitchFamily="2" charset="2"/>
              <a:buChar char="Ø"/>
            </a:pPr>
            <a:r>
              <a:rPr lang="zh-CN" altLang="en-US" sz="2400" dirty="0"/>
              <a:t>项目经费预算评审与项目立项评审合并开展</a:t>
            </a:r>
            <a:endParaRPr lang="en-US" altLang="zh-CN" sz="2400" dirty="0"/>
          </a:p>
          <a:p>
            <a:pPr marL="285750" indent="-285750" algn="just">
              <a:lnSpc>
                <a:spcPct val="250000"/>
              </a:lnSpc>
              <a:buFont typeface="Wingdings" panose="05000000000000000000" pitchFamily="2" charset="2"/>
              <a:buChar char="Ø"/>
            </a:pPr>
            <a:r>
              <a:rPr lang="zh-CN" altLang="en-US" sz="2400" dirty="0"/>
              <a:t>预算评审按科学合理、实事求是的原则</a:t>
            </a:r>
            <a:endParaRPr lang="en-US" altLang="zh-CN" sz="2400" dirty="0"/>
          </a:p>
          <a:p>
            <a:pPr marL="285750" indent="-285750" algn="just">
              <a:lnSpc>
                <a:spcPct val="250000"/>
              </a:lnSpc>
              <a:buFont typeface="Wingdings" panose="05000000000000000000" pitchFamily="2" charset="2"/>
              <a:buChar char="Ø"/>
            </a:pPr>
            <a:r>
              <a:rPr lang="zh-CN" altLang="en-US" sz="2400" dirty="0"/>
              <a:t>重点对目标相关性、政策相符性以及经济合理性等进行论证</a:t>
            </a:r>
            <a:endParaRPr lang="zh-CN" altLang="en-US" sz="2400" dirty="0"/>
          </a:p>
        </p:txBody>
      </p:sp>
      <p:sp>
        <p:nvSpPr>
          <p:cNvPr id="5" name="文本框 4"/>
          <p:cNvSpPr txBox="1"/>
          <p:nvPr/>
        </p:nvSpPr>
        <p:spPr>
          <a:xfrm>
            <a:off x="1630922" y="1405716"/>
            <a:ext cx="6095396" cy="816570"/>
          </a:xfrm>
          <a:prstGeom prst="rect">
            <a:avLst/>
          </a:prstGeom>
          <a:noFill/>
        </p:spPr>
        <p:txBody>
          <a:bodyPr wrap="square">
            <a:spAutoFit/>
          </a:bodyPr>
          <a:lstStyle/>
          <a:p>
            <a:pPr algn="just">
              <a:lnSpc>
                <a:spcPct val="200000"/>
              </a:lnSpc>
            </a:pPr>
            <a:r>
              <a:rPr lang="zh-CN" altLang="en-US" sz="2800" b="1" dirty="0"/>
              <a:t>项目经费预算评审</a:t>
            </a:r>
            <a:endParaRPr lang="zh-CN" altLang="en-US" sz="2800" b="1" dirty="0"/>
          </a:p>
        </p:txBody>
      </p:sp>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1" y="1"/>
            <a:ext cx="1551709" cy="1620983"/>
          </a:xfrm>
          <a:custGeom>
            <a:avLst/>
            <a:gdLst>
              <a:gd name="connsiteX0" fmla="*/ 0 w 1179564"/>
              <a:gd name="connsiteY0" fmla="*/ 0 h 1620983"/>
              <a:gd name="connsiteX1" fmla="*/ 1179564 w 1179564"/>
              <a:gd name="connsiteY1" fmla="*/ 0 h 1620983"/>
              <a:gd name="connsiteX2" fmla="*/ 1040793 w 1179564"/>
              <a:gd name="connsiteY2" fmla="*/ 50791 h 1620983"/>
              <a:gd name="connsiteX3" fmla="*/ 0 w 1179564"/>
              <a:gd name="connsiteY3" fmla="*/ 1620983 h 1620983"/>
              <a:gd name="connsiteX4" fmla="*/ 0 w 1179564"/>
              <a:gd name="connsiteY4" fmla="*/ 0 h 162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64" h="1620983">
                <a:moveTo>
                  <a:pt x="0" y="0"/>
                </a:moveTo>
                <a:lnTo>
                  <a:pt x="1179564" y="0"/>
                </a:lnTo>
                <a:lnTo>
                  <a:pt x="1040793" y="50791"/>
                </a:lnTo>
                <a:cubicBezTo>
                  <a:pt x="429163" y="309489"/>
                  <a:pt x="0" y="915118"/>
                  <a:pt x="0" y="1620983"/>
                </a:cubicBezTo>
                <a:lnTo>
                  <a:pt x="0" y="0"/>
                </a:lnTo>
                <a:close/>
              </a:path>
            </a:pathLst>
          </a:cu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0800000">
            <a:off x="10640291" y="5237017"/>
            <a:ext cx="1551709" cy="1620983"/>
          </a:xfrm>
          <a:custGeom>
            <a:avLst/>
            <a:gdLst>
              <a:gd name="connsiteX0" fmla="*/ 0 w 1179564"/>
              <a:gd name="connsiteY0" fmla="*/ 0 h 1620983"/>
              <a:gd name="connsiteX1" fmla="*/ 1179564 w 1179564"/>
              <a:gd name="connsiteY1" fmla="*/ 0 h 1620983"/>
              <a:gd name="connsiteX2" fmla="*/ 1040793 w 1179564"/>
              <a:gd name="connsiteY2" fmla="*/ 50791 h 1620983"/>
              <a:gd name="connsiteX3" fmla="*/ 0 w 1179564"/>
              <a:gd name="connsiteY3" fmla="*/ 1620983 h 1620983"/>
              <a:gd name="connsiteX4" fmla="*/ 0 w 1179564"/>
              <a:gd name="connsiteY4" fmla="*/ 0 h 162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64" h="1620983">
                <a:moveTo>
                  <a:pt x="0" y="0"/>
                </a:moveTo>
                <a:lnTo>
                  <a:pt x="1179564" y="0"/>
                </a:lnTo>
                <a:lnTo>
                  <a:pt x="1040793" y="50791"/>
                </a:lnTo>
                <a:cubicBezTo>
                  <a:pt x="429163" y="309489"/>
                  <a:pt x="0" y="915118"/>
                  <a:pt x="0" y="1620983"/>
                </a:cubicBezTo>
                <a:lnTo>
                  <a:pt x="0" y="0"/>
                </a:lnTo>
                <a:close/>
              </a:path>
            </a:pathLst>
          </a:cu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061855" y="1939636"/>
            <a:ext cx="6068291" cy="822037"/>
          </a:xfrm>
          <a:prstGeom prst="rect">
            <a:avLst/>
          </a:pr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061855" y="4747490"/>
            <a:ext cx="6068291" cy="175491"/>
          </a:xfrm>
          <a:prstGeom prst="rect">
            <a:avLst/>
          </a:pr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37294" y="1992232"/>
            <a:ext cx="2717411" cy="769441"/>
          </a:xfrm>
          <a:prstGeom prst="rect">
            <a:avLst/>
          </a:prstGeom>
          <a:noFill/>
        </p:spPr>
        <p:txBody>
          <a:bodyPr wrap="none" rtlCol="0">
            <a:spAutoFit/>
          </a:bodyPr>
          <a:lstStyle/>
          <a:p>
            <a:r>
              <a:rPr lang="en-US" altLang="zh-CN" sz="4400" dirty="0">
                <a:solidFill>
                  <a:schemeClr val="bg1"/>
                </a:solidFill>
                <a:latin typeface="汉仪君黑-45简" panose="020B0604020202020204" pitchFamily="34" charset="-122"/>
                <a:ea typeface="汉仪君黑-45简" panose="020B0604020202020204" pitchFamily="34" charset="-122"/>
              </a:rPr>
              <a:t>PART  03 </a:t>
            </a:r>
            <a:endParaRPr lang="zh-CN" altLang="en-US" sz="4400" dirty="0">
              <a:solidFill>
                <a:schemeClr val="bg1"/>
              </a:solidFill>
              <a:latin typeface="汉仪君黑-45简" panose="020B0604020202020204" pitchFamily="34" charset="-122"/>
              <a:ea typeface="汉仪君黑-45简" panose="020B0604020202020204" pitchFamily="34" charset="-122"/>
            </a:endParaRPr>
          </a:p>
        </p:txBody>
      </p:sp>
      <p:sp>
        <p:nvSpPr>
          <p:cNvPr id="45" name="文本框 44"/>
          <p:cNvSpPr txBox="1"/>
          <p:nvPr/>
        </p:nvSpPr>
        <p:spPr>
          <a:xfrm>
            <a:off x="4959726" y="3429000"/>
            <a:ext cx="2646878" cy="830997"/>
          </a:xfrm>
          <a:prstGeom prst="rect">
            <a:avLst/>
          </a:prstGeom>
          <a:noFill/>
        </p:spPr>
        <p:txBody>
          <a:bodyPr wrap="none" rtlCol="0">
            <a:spAutoFit/>
          </a:bodyPr>
          <a:lstStyle/>
          <a:p>
            <a:pPr algn="l"/>
            <a:r>
              <a:rPr lang="zh-CN" altLang="en-US" sz="4800" dirty="0">
                <a:latin typeface="楷体" panose="02010609060101010101" charset="-122"/>
                <a:ea typeface="楷体" panose="02010609060101010101" charset="-122"/>
              </a:rPr>
              <a:t>预算管理</a:t>
            </a:r>
            <a:endParaRPr lang="zh-CN" altLang="en-US" sz="4800" dirty="0">
              <a:latin typeface="楷体" panose="02010609060101010101" charset="-122"/>
              <a:ea typeface="楷体" panose="02010609060101010101" charset="-122"/>
            </a:endParaRPr>
          </a:p>
        </p:txBody>
      </p:sp>
      <p:sp>
        <p:nvSpPr>
          <p:cNvPr id="2" name="灯片编号占位符 1"/>
          <p:cNvSpPr>
            <a:spLocks noGrp="1"/>
          </p:cNvSpPr>
          <p:nvPr>
            <p:ph type="sldNum" sz="quarter" idx="12"/>
          </p:nvPr>
        </p:nvSpPr>
        <p:spPr/>
        <p:txBody>
          <a:bodyPr/>
          <a:lstStyle/>
          <a:p>
            <a:fld id="{6136A79D-4D18-46CD-8B26-A95A19F0B2AC}"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8450068" y="5298439"/>
            <a:ext cx="2416673" cy="1388942"/>
          </a:xfrm>
          <a:prstGeom prst="rect">
            <a:avLst/>
          </a:prstGeom>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99516" y="1026154"/>
            <a:ext cx="1733167" cy="400110"/>
          </a:xfrm>
          <a:prstGeom prst="rect">
            <a:avLst/>
          </a:prstGeom>
          <a:noFill/>
        </p:spPr>
        <p:txBody>
          <a:bodyPr wrap="none" rtlCol="0" anchor="t">
            <a:spAutoFit/>
          </a:bodyPr>
          <a:lstStyle/>
          <a:p>
            <a:pPr marR="0" lvl="0" indent="0" algn="l" defTabSz="914400" rtl="0" fontAlgn="base">
              <a:lnSpc>
                <a:spcPct val="100000"/>
              </a:lnSpc>
              <a:spcBef>
                <a:spcPct val="0"/>
              </a:spcBef>
              <a:spcAft>
                <a:spcPct val="0"/>
              </a:spcAft>
              <a:buClrTx/>
              <a:buSzTx/>
              <a:buFontTx/>
              <a:buNone/>
              <a:defRPr/>
            </a:pPr>
            <a:r>
              <a:rPr lang="zh-CN" altLang="en-US" sz="2000" b="1" noProof="0" dirty="0">
                <a:solidFill>
                  <a:sysClr val="windowText" lastClr="000000"/>
                </a:solidFill>
                <a:effectLst>
                  <a:outerShdw blurRad="38100" dist="19050" dir="2700000" algn="tl" rotWithShape="0">
                    <a:sysClr val="windowText" lastClr="000000">
                      <a:alpha val="40000"/>
                    </a:sysClr>
                  </a:outerShdw>
                </a:effectLst>
                <a:highlight>
                  <a:srgbClr val="FFFF00"/>
                </a:highlight>
                <a:uLnTx/>
                <a:uFillTx/>
                <a:latin typeface="Times New Roman" panose="02020603050405020304" pitchFamily="18" charset="0"/>
                <a:ea typeface="楷体" panose="02010609060101010101" charset="-122"/>
                <a:cs typeface="Times New Roman" panose="02020603050405020304" pitchFamily="18" charset="0"/>
                <a:sym typeface="等线" panose="02010600030101010101" pitchFamily="2" charset="-122"/>
              </a:rPr>
              <a:t>经费预算调整</a:t>
            </a:r>
            <a:endParaRPr lang="zh-CN" altLang="en-US" sz="2000" b="1" noProof="0" dirty="0">
              <a:solidFill>
                <a:sysClr val="windowText" lastClr="000000"/>
              </a:solidFill>
              <a:effectLst>
                <a:outerShdw blurRad="38100" dist="19050" dir="2700000" algn="tl" rotWithShape="0">
                  <a:sysClr val="windowText" lastClr="000000">
                    <a:alpha val="40000"/>
                  </a:sysClr>
                </a:outerShdw>
              </a:effectLst>
              <a:highlight>
                <a:srgbClr val="FFFF00"/>
              </a:highlight>
              <a:uLnTx/>
              <a:uFillTx/>
              <a:latin typeface="Times New Roman" panose="02020603050405020304" pitchFamily="18" charset="0"/>
              <a:ea typeface="楷体" panose="02010609060101010101" charset="-122"/>
              <a:cs typeface="Times New Roman" panose="02020603050405020304" pitchFamily="18" charset="0"/>
              <a:sym typeface="等线" panose="02010600030101010101" pitchFamily="2" charset="-122"/>
            </a:endParaRPr>
          </a:p>
        </p:txBody>
      </p:sp>
      <p:sp>
        <p:nvSpPr>
          <p:cNvPr id="7" name="文本框 6"/>
          <p:cNvSpPr txBox="1"/>
          <p:nvPr/>
        </p:nvSpPr>
        <p:spPr>
          <a:xfrm>
            <a:off x="1654709" y="1527588"/>
            <a:ext cx="9141676" cy="4913846"/>
          </a:xfrm>
          <a:prstGeom prst="rect">
            <a:avLst/>
          </a:prstGeom>
          <a:noFill/>
        </p:spPr>
        <p:txBody>
          <a:bodyPr wrap="square" rtlCol="0" anchor="t">
            <a:spAutoFit/>
          </a:bodyPr>
          <a:lstStyle/>
          <a:p>
            <a:pPr marL="425450" marR="0" lvl="0" indent="-342900" algn="l" defTabSz="914400" rtl="0" eaLnBrk="1" fontAlgn="auto" latinLnBrk="0" hangingPunct="1">
              <a:lnSpc>
                <a:spcPct val="150000"/>
              </a:lnSpc>
              <a:spcBef>
                <a:spcPts val="600"/>
              </a:spcBef>
              <a:spcAft>
                <a:spcPts val="0"/>
              </a:spcAft>
              <a:buClr>
                <a:srgbClr val="4F81BD"/>
              </a:buClr>
              <a:buSzPct val="80000"/>
              <a:buFont typeface="Wingdings" panose="05000000000000000000" pitchFamily="2" charset="2"/>
              <a:buChar char="p"/>
              <a:defRPr/>
            </a:pPr>
            <a:r>
              <a:rPr lang="zh-CN" altLang="en-US" sz="2000" dirty="0">
                <a:latin typeface="楷体" panose="02010609060101010101" charset="-122"/>
                <a:ea typeface="楷体" panose="02010609060101010101" charset="-122"/>
                <a:sym typeface="等线" panose="02010600030101010101" pitchFamily="2" charset="-122"/>
              </a:rPr>
              <a:t>项目</a:t>
            </a:r>
            <a:r>
              <a:rPr lang="zh-CN" altLang="en-US" sz="2000" b="1" dirty="0">
                <a:solidFill>
                  <a:srgbClr val="FF0000"/>
                </a:solidFill>
                <a:latin typeface="楷体" panose="02010609060101010101" charset="-122"/>
                <a:ea typeface="楷体" panose="02010609060101010101" charset="-122"/>
                <a:sym typeface="等线" panose="02010600030101010101" pitchFamily="2" charset="-122"/>
              </a:rPr>
              <a:t>总预算不变</a:t>
            </a:r>
            <a:endParaRPr lang="en-US" altLang="zh-CN" sz="2000" dirty="0">
              <a:latin typeface="楷体" panose="02010609060101010101" charset="-122"/>
              <a:ea typeface="楷体" panose="02010609060101010101" charset="-122"/>
              <a:sym typeface="等线" panose="02010600030101010101" pitchFamily="2" charset="-122"/>
            </a:endParaRPr>
          </a:p>
          <a:p>
            <a:pPr marL="425450" marR="0" lvl="0" indent="-342900" algn="l" defTabSz="914400" rtl="0" eaLnBrk="1" fontAlgn="auto" latinLnBrk="0" hangingPunct="1">
              <a:lnSpc>
                <a:spcPct val="150000"/>
              </a:lnSpc>
              <a:spcBef>
                <a:spcPts val="600"/>
              </a:spcBef>
              <a:spcAft>
                <a:spcPts val="0"/>
              </a:spcAft>
              <a:buClr>
                <a:srgbClr val="4F81BD"/>
              </a:buClr>
              <a:buSzPct val="80000"/>
              <a:buFont typeface="Wingdings" panose="05000000000000000000" pitchFamily="2" charset="2"/>
              <a:buChar char="Ø"/>
              <a:defRPr/>
            </a:pPr>
            <a:r>
              <a:rPr lang="zh-CN" altLang="en-US" sz="1600" dirty="0">
                <a:latin typeface="楷体" panose="02010609060101010101" charset="-122"/>
                <a:ea typeface="楷体" panose="02010609060101010101" charset="-122"/>
                <a:sym typeface="等线" panose="02010600030101010101" pitchFamily="2" charset="-122"/>
              </a:rPr>
              <a:t>除设备费外的其他直接费用调整，由项目负责人根据科研活动实际需要自主安排和调整</a:t>
            </a:r>
            <a:endParaRPr lang="en-US" altLang="zh-CN" sz="1600" dirty="0">
              <a:latin typeface="楷体" panose="02010609060101010101" charset="-122"/>
              <a:ea typeface="楷体" panose="02010609060101010101" charset="-122"/>
              <a:sym typeface="等线" panose="02010600030101010101" pitchFamily="2" charset="-122"/>
            </a:endParaRPr>
          </a:p>
          <a:p>
            <a:pPr marL="425450" marR="0" lvl="0" indent="-342900" algn="l" defTabSz="914400" rtl="0" eaLnBrk="1" fontAlgn="auto" latinLnBrk="0" hangingPunct="1">
              <a:lnSpc>
                <a:spcPct val="150000"/>
              </a:lnSpc>
              <a:spcBef>
                <a:spcPts val="600"/>
              </a:spcBef>
              <a:spcAft>
                <a:spcPts val="0"/>
              </a:spcAft>
              <a:buClr>
                <a:srgbClr val="4F81BD"/>
              </a:buClr>
              <a:buSzPct val="80000"/>
              <a:buFont typeface="Wingdings" panose="05000000000000000000" pitchFamily="2" charset="2"/>
              <a:buChar char="Ø"/>
              <a:defRPr/>
            </a:pPr>
            <a:r>
              <a:rPr lang="zh-CN" altLang="en-US" sz="1600" dirty="0">
                <a:latin typeface="楷体" panose="02010609060101010101" charset="-122"/>
                <a:ea typeface="楷体" panose="02010609060101010101" charset="-122"/>
                <a:sym typeface="等线" panose="02010600030101010101" pitchFamily="2" charset="-122"/>
              </a:rPr>
              <a:t>间接费用预算总额不得调增，经项目承担单位与项目负责人协商一致后，可调减用于直接费用。</a:t>
            </a:r>
            <a:endParaRPr lang="en-US" altLang="zh-CN" sz="1600" dirty="0">
              <a:latin typeface="楷体" panose="02010609060101010101" charset="-122"/>
              <a:ea typeface="楷体" panose="02010609060101010101" charset="-122"/>
              <a:sym typeface="+mn-ea"/>
            </a:endParaRPr>
          </a:p>
          <a:p>
            <a:pPr marL="425450" marR="0" lvl="0" indent="-342900" algn="l" defTabSz="914400" rtl="0" eaLnBrk="1" fontAlgn="auto" latinLnBrk="0" hangingPunct="1">
              <a:lnSpc>
                <a:spcPct val="150000"/>
              </a:lnSpc>
              <a:spcBef>
                <a:spcPts val="600"/>
              </a:spcBef>
              <a:spcAft>
                <a:spcPts val="0"/>
              </a:spcAft>
              <a:buClr>
                <a:srgbClr val="4F81BD"/>
              </a:buClr>
              <a:buSzPct val="80000"/>
              <a:buFont typeface="Wingdings" panose="05000000000000000000" pitchFamily="2" charset="2"/>
              <a:buChar char="p"/>
              <a:defRPr/>
            </a:pPr>
            <a:r>
              <a:rPr lang="zh-CN" altLang="en-US" sz="2000" dirty="0">
                <a:latin typeface="楷体" panose="02010609060101010101" charset="-122"/>
                <a:ea typeface="楷体" panose="02010609060101010101" charset="-122"/>
                <a:sym typeface="等线" panose="02010600030101010101" pitchFamily="2" charset="-122"/>
              </a:rPr>
              <a:t>合作单位间预算调剂</a:t>
            </a:r>
            <a:endParaRPr lang="en-US" altLang="zh-CN" sz="2000" dirty="0">
              <a:latin typeface="楷体" panose="02010609060101010101" charset="-122"/>
              <a:ea typeface="楷体" panose="02010609060101010101" charset="-122"/>
              <a:sym typeface="等线" panose="02010600030101010101" pitchFamily="2" charset="-122"/>
            </a:endParaRPr>
          </a:p>
          <a:p>
            <a:pPr marL="82550" marR="0" lvl="0" algn="l" defTabSz="914400" rtl="0" eaLnBrk="1" fontAlgn="auto" latinLnBrk="0" hangingPunct="1">
              <a:lnSpc>
                <a:spcPct val="150000"/>
              </a:lnSpc>
              <a:spcBef>
                <a:spcPts val="600"/>
              </a:spcBef>
              <a:spcAft>
                <a:spcPts val="0"/>
              </a:spcAft>
              <a:buClr>
                <a:srgbClr val="4F81BD"/>
              </a:buClr>
              <a:buSzPct val="80000"/>
              <a:defRPr/>
            </a:pPr>
            <a:r>
              <a:rPr lang="zh-CN" altLang="en-US" sz="2000" dirty="0">
                <a:latin typeface="楷体" panose="02010609060101010101" charset="-122"/>
                <a:ea typeface="楷体" panose="02010609060101010101" charset="-122"/>
                <a:sym typeface="等线" panose="02010600030101010101" pitchFamily="2" charset="-122"/>
              </a:rPr>
              <a:t>项目承担单位、合作单位之间发生预算调整，或者由于合作单位变化发生预算调整的，应协商一致并重新签订合作协议后，由项目承担单位据实核准，并及时上传至科技项目管理信息系统。</a:t>
            </a:r>
            <a:r>
              <a:rPr lang="zh-CN" altLang="en-US" sz="1600" dirty="0">
                <a:latin typeface="楷体" panose="02010609060101010101" charset="-122"/>
                <a:ea typeface="楷体" panose="02010609060101010101" charset="-122"/>
                <a:sym typeface="等线" panose="02010600030101010101" pitchFamily="2" charset="-122"/>
              </a:rPr>
              <a:t>。</a:t>
            </a:r>
            <a:endParaRPr lang="en-US" altLang="zh-CN" sz="1600" dirty="0">
              <a:latin typeface="楷体" panose="02010609060101010101" charset="-122"/>
              <a:ea typeface="楷体" panose="02010609060101010101" charset="-122"/>
              <a:sym typeface="+mn-ea"/>
            </a:endParaRPr>
          </a:p>
          <a:p>
            <a:pPr marL="425450" lvl="0" indent="-342900">
              <a:lnSpc>
                <a:spcPct val="150000"/>
              </a:lnSpc>
              <a:spcBef>
                <a:spcPts val="600"/>
              </a:spcBef>
              <a:buClr>
                <a:srgbClr val="4F81BD"/>
              </a:buClr>
              <a:buSzPct val="80000"/>
              <a:buFont typeface="Wingdings" panose="05000000000000000000" pitchFamily="2" charset="2"/>
              <a:buChar char="p"/>
              <a:defRPr/>
            </a:pPr>
            <a:r>
              <a:rPr lang="zh-CN" altLang="en-US" sz="2000" dirty="0">
                <a:latin typeface="楷体" panose="02010609060101010101" charset="-122"/>
                <a:ea typeface="楷体" panose="02010609060101010101" charset="-122"/>
                <a:sym typeface="等线" panose="02010600030101010101" pitchFamily="2" charset="-122"/>
              </a:rPr>
              <a:t>设备费预算调整</a:t>
            </a:r>
            <a:endParaRPr lang="en-US" altLang="zh-CN" sz="2000" dirty="0">
              <a:latin typeface="楷体" panose="02010609060101010101" charset="-122"/>
              <a:ea typeface="楷体" panose="02010609060101010101" charset="-122"/>
              <a:sym typeface="等线" panose="02010600030101010101" pitchFamily="2" charset="-122"/>
            </a:endParaRPr>
          </a:p>
          <a:p>
            <a:pPr marL="82550" lvl="0">
              <a:lnSpc>
                <a:spcPct val="150000"/>
              </a:lnSpc>
              <a:spcBef>
                <a:spcPts val="600"/>
              </a:spcBef>
              <a:buClr>
                <a:srgbClr val="4F81BD"/>
              </a:buClr>
              <a:buSzPct val="80000"/>
              <a:defRPr/>
            </a:pPr>
            <a:r>
              <a:rPr lang="zh-CN" altLang="en-US" sz="2000" dirty="0">
                <a:latin typeface="楷体" panose="02010609060101010101" charset="-122"/>
                <a:ea typeface="楷体" panose="02010609060101010101" charset="-122"/>
                <a:sym typeface="等线" panose="02010600030101010101" pitchFamily="2" charset="-122"/>
              </a:rPr>
              <a:t>应统筹考虑现有设备配置情况和科研项目实际需求等，由项目承担单位或合作单位据实核准。</a:t>
            </a:r>
            <a:endParaRPr lang="en-US" altLang="zh-CN" sz="1600" b="1" dirty="0">
              <a:solidFill>
                <a:srgbClr val="FF0000"/>
              </a:solidFill>
              <a:latin typeface="楷体" panose="02010609060101010101" charset="-122"/>
              <a:ea typeface="楷体" panose="02010609060101010101" charset="-122"/>
              <a:sym typeface="+mn-ea"/>
            </a:endParaRPr>
          </a:p>
        </p:txBody>
      </p:sp>
      <p:sp>
        <p:nvSpPr>
          <p:cNvPr id="8" name="文本框 7"/>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8" name="文本框 16"/>
          <p:cNvSpPr txBox="1">
            <a:spLocks noChangeArrowheads="1"/>
          </p:cNvSpPr>
          <p:nvPr/>
        </p:nvSpPr>
        <p:spPr bwMode="auto">
          <a:xfrm>
            <a:off x="3221182" y="2471016"/>
            <a:ext cx="574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观</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看</a:t>
            </a:r>
            <a:r>
              <a:rPr lang="en-US" altLang="zh-CN" sz="7200" b="1" dirty="0">
                <a:solidFill>
                  <a:schemeClr val="bg1"/>
                </a:solidFill>
                <a:latin typeface="+mn-lt"/>
                <a:ea typeface="+mn-ea"/>
                <a:cs typeface="+mn-ea"/>
                <a:sym typeface="+mn-lt"/>
              </a:rPr>
              <a:t> !</a:t>
            </a:r>
            <a:endParaRPr lang="zh-CN" altLang="zh-CN" sz="7200" b="1" dirty="0">
              <a:solidFill>
                <a:schemeClr val="bg1"/>
              </a:solidFill>
              <a:latin typeface="+mn-lt"/>
              <a:ea typeface="+mn-ea"/>
              <a:cs typeface="+mn-ea"/>
              <a:sym typeface="+mn-lt"/>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pic>
        <p:nvPicPr>
          <p:cNvPr id="6" name="图片 5"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6385" y="220345"/>
            <a:ext cx="9772650" cy="70320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
        <p:nvSpPr>
          <p:cNvPr id="2" name="文本框 1"/>
          <p:cNvSpPr txBox="1"/>
          <p:nvPr/>
        </p:nvSpPr>
        <p:spPr>
          <a:xfrm>
            <a:off x="6366605" y="2353891"/>
            <a:ext cx="4040050" cy="3477106"/>
          </a:xfrm>
          <a:prstGeom prst="rect">
            <a:avLst/>
          </a:prstGeom>
          <a:noFill/>
        </p:spPr>
        <p:txBody>
          <a:bodyPr wrap="square">
            <a:spAutoFit/>
          </a:bodyPr>
          <a:lstStyle/>
          <a:p>
            <a:pPr marL="285750" indent="-285750" algn="just">
              <a:lnSpc>
                <a:spcPct val="150000"/>
              </a:lnSpc>
              <a:spcBef>
                <a:spcPts val="1125"/>
              </a:spcBef>
              <a:spcAft>
                <a:spcPts val="1125"/>
              </a:spcAft>
              <a:buFont typeface="Wingdings" panose="05000000000000000000" pitchFamily="2" charset="2"/>
              <a:buChar char="Ø"/>
            </a:pPr>
            <a:r>
              <a:rPr lang="zh-CN" altLang="en-US" sz="2000" kern="0" dirty="0">
                <a:effectLst/>
                <a:latin typeface="等线" panose="02010600030101010101" pitchFamily="2" charset="-122"/>
                <a:ea typeface="宋体" panose="02010600030101010101" pitchFamily="2" charset="-122"/>
                <a:cs typeface="宋体" panose="02010600030101010101" pitchFamily="2" charset="-122"/>
              </a:rPr>
              <a:t>项目任务书签订的依据</a:t>
            </a:r>
            <a:endParaRPr lang="en-US" altLang="zh-CN" sz="2000" kern="0" dirty="0">
              <a:effectLst/>
              <a:latin typeface="等线" panose="02010600030101010101" pitchFamily="2" charset="-122"/>
              <a:ea typeface="宋体" panose="02010600030101010101" pitchFamily="2" charset="-122"/>
              <a:cs typeface="宋体" panose="02010600030101010101" pitchFamily="2" charset="-122"/>
            </a:endParaRPr>
          </a:p>
          <a:p>
            <a:pPr marL="285750" indent="-285750" algn="just">
              <a:lnSpc>
                <a:spcPct val="150000"/>
              </a:lnSpc>
              <a:spcBef>
                <a:spcPts val="1125"/>
              </a:spcBef>
              <a:spcAft>
                <a:spcPts val="1125"/>
              </a:spcAft>
              <a:buFont typeface="Wingdings" panose="05000000000000000000" pitchFamily="2" charset="2"/>
              <a:buChar char="Ø"/>
            </a:pPr>
            <a:r>
              <a:rPr lang="zh-CN" altLang="en-US" sz="2000" kern="0" dirty="0">
                <a:effectLst/>
                <a:latin typeface="等线" panose="02010600030101010101" pitchFamily="2" charset="-122"/>
                <a:ea typeface="宋体" panose="02010600030101010101" pitchFamily="2" charset="-122"/>
                <a:cs typeface="宋体" panose="02010600030101010101" pitchFamily="2" charset="-122"/>
              </a:rPr>
              <a:t>资金拨付的依据</a:t>
            </a:r>
            <a:endParaRPr lang="en-US" altLang="zh-CN" sz="2000" kern="0" dirty="0">
              <a:effectLst/>
              <a:latin typeface="等线" panose="02010600030101010101" pitchFamily="2" charset="-122"/>
              <a:ea typeface="宋体" panose="02010600030101010101" pitchFamily="2" charset="-122"/>
              <a:cs typeface="宋体" panose="02010600030101010101" pitchFamily="2" charset="-122"/>
            </a:endParaRPr>
          </a:p>
          <a:p>
            <a:pPr marL="285750" indent="-285750" algn="just">
              <a:lnSpc>
                <a:spcPct val="150000"/>
              </a:lnSpc>
              <a:spcBef>
                <a:spcPts val="1125"/>
              </a:spcBef>
              <a:spcAft>
                <a:spcPts val="1125"/>
              </a:spcAft>
              <a:buFont typeface="Wingdings" panose="05000000000000000000" pitchFamily="2" charset="2"/>
              <a:buChar char="Ø"/>
            </a:pPr>
            <a:r>
              <a:rPr lang="zh-CN" altLang="en-US" sz="2000" kern="0" dirty="0">
                <a:effectLst/>
                <a:latin typeface="等线" panose="02010600030101010101" pitchFamily="2" charset="-122"/>
                <a:ea typeface="宋体" panose="02010600030101010101" pitchFamily="2" charset="-122"/>
                <a:cs typeface="宋体" panose="02010600030101010101" pitchFamily="2" charset="-122"/>
              </a:rPr>
              <a:t>项目资金合理分配和执行的基础</a:t>
            </a:r>
            <a:endParaRPr lang="en-US" altLang="zh-CN" sz="2000" kern="0" dirty="0">
              <a:effectLst/>
              <a:latin typeface="等线" panose="02010600030101010101" pitchFamily="2" charset="-122"/>
              <a:ea typeface="宋体" panose="02010600030101010101" pitchFamily="2" charset="-122"/>
              <a:cs typeface="宋体" panose="02010600030101010101" pitchFamily="2" charset="-122"/>
            </a:endParaRPr>
          </a:p>
          <a:p>
            <a:pPr marL="285750" indent="-285750" algn="just">
              <a:lnSpc>
                <a:spcPct val="150000"/>
              </a:lnSpc>
              <a:spcBef>
                <a:spcPts val="1125"/>
              </a:spcBef>
              <a:spcAft>
                <a:spcPts val="1125"/>
              </a:spcAft>
              <a:buFont typeface="Wingdings" panose="05000000000000000000" pitchFamily="2" charset="2"/>
              <a:buChar char="Ø"/>
            </a:pPr>
            <a:r>
              <a:rPr lang="zh-CN" altLang="en-US" sz="2000" kern="0" dirty="0">
                <a:effectLst/>
                <a:latin typeface="等线" panose="02010600030101010101" pitchFamily="2" charset="-122"/>
                <a:ea typeface="宋体" panose="02010600030101010101" pitchFamily="2" charset="-122"/>
                <a:cs typeface="宋体" panose="02010600030101010101" pitchFamily="2" charset="-122"/>
              </a:rPr>
              <a:t>财务验收的依据</a:t>
            </a:r>
            <a:endParaRPr lang="en-US" altLang="zh-CN" sz="2000" kern="0" dirty="0">
              <a:effectLst/>
              <a:latin typeface="等线" panose="02010600030101010101" pitchFamily="2" charset="-122"/>
              <a:ea typeface="宋体" panose="02010600030101010101" pitchFamily="2" charset="-122"/>
              <a:cs typeface="宋体" panose="02010600030101010101" pitchFamily="2" charset="-122"/>
            </a:endParaRPr>
          </a:p>
          <a:p>
            <a:pPr marL="285750" indent="-285750" algn="just">
              <a:lnSpc>
                <a:spcPct val="150000"/>
              </a:lnSpc>
              <a:spcBef>
                <a:spcPts val="1125"/>
              </a:spcBef>
              <a:spcAft>
                <a:spcPts val="1125"/>
              </a:spcAft>
              <a:buFont typeface="Wingdings" panose="05000000000000000000" pitchFamily="2" charset="2"/>
              <a:buChar char="Ø"/>
            </a:pPr>
            <a:r>
              <a:rPr lang="zh-CN" altLang="en-US" sz="2000" kern="0" dirty="0">
                <a:effectLst/>
                <a:latin typeface="等线" panose="02010600030101010101" pitchFamily="2" charset="-122"/>
                <a:ea typeface="宋体" panose="02010600030101010101" pitchFamily="2" charset="-122"/>
                <a:cs typeface="宋体" panose="02010600030101010101" pitchFamily="2" charset="-122"/>
              </a:rPr>
              <a:t>监督检查的重要依据</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1693948" y="2353891"/>
            <a:ext cx="2587107" cy="732765"/>
          </a:xfrm>
          <a:prstGeom prst="rect">
            <a:avLst/>
          </a:prstGeom>
          <a:noFill/>
        </p:spPr>
        <p:txBody>
          <a:bodyPr wrap="square">
            <a:spAutoFit/>
          </a:bodyPr>
          <a:lstStyle/>
          <a:p>
            <a:pPr marL="285750" indent="-285750" algn="just">
              <a:lnSpc>
                <a:spcPct val="250000"/>
              </a:lnSpc>
              <a:spcBef>
                <a:spcPts val="1125"/>
              </a:spcBef>
              <a:spcAft>
                <a:spcPts val="1125"/>
              </a:spcAft>
              <a:buFont typeface="Wingdings" panose="05000000000000000000" pitchFamily="2" charset="2"/>
              <a:buChar char="p"/>
            </a:pPr>
            <a:r>
              <a:rPr lang="zh-CN" altLang="en-US" sz="2000" kern="0" dirty="0">
                <a:effectLst/>
                <a:latin typeface="等线" panose="02010600030101010101" pitchFamily="2" charset="-122"/>
                <a:ea typeface="宋体" panose="02010600030101010101" pitchFamily="2" charset="-122"/>
                <a:cs typeface="宋体" panose="02010600030101010101" pitchFamily="2" charset="-122"/>
              </a:rPr>
              <a:t>项目实行预算管理</a:t>
            </a:r>
            <a:endParaRPr lang="en-US" altLang="zh-CN" sz="2000" kern="0" dirty="0">
              <a:effectLst/>
              <a:latin typeface="等线"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5645020" y="1605781"/>
            <a:ext cx="3593354" cy="501932"/>
          </a:xfrm>
          <a:prstGeom prst="rect">
            <a:avLst/>
          </a:prstGeom>
          <a:noFill/>
        </p:spPr>
        <p:txBody>
          <a:bodyPr wrap="square">
            <a:spAutoFit/>
          </a:bodyPr>
          <a:lstStyle/>
          <a:p>
            <a:pPr marL="285750" indent="-285750" algn="just">
              <a:lnSpc>
                <a:spcPct val="150000"/>
              </a:lnSpc>
              <a:spcBef>
                <a:spcPts val="1125"/>
              </a:spcBef>
              <a:spcAft>
                <a:spcPts val="1125"/>
              </a:spcAft>
              <a:buFont typeface="Wingdings" panose="05000000000000000000" pitchFamily="2" charset="2"/>
              <a:buChar char="p"/>
            </a:pPr>
            <a:r>
              <a:rPr lang="zh-CN" altLang="en-US" sz="2000" kern="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经过批复的项目预算</a:t>
            </a:r>
            <a:endParaRPr lang="en-US" altLang="zh-CN" sz="2000" kern="0" dirty="0">
              <a:solidFill>
                <a:srgbClr val="FF0000"/>
              </a:solidFill>
              <a:effectLst/>
              <a:latin typeface="等线"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345697" y="1156558"/>
            <a:ext cx="6096000" cy="400110"/>
          </a:xfrm>
          <a:prstGeom prst="rect">
            <a:avLst/>
          </a:prstGeom>
          <a:noFill/>
        </p:spPr>
        <p:txBody>
          <a:bodyPr wrap="square">
            <a:spAutoFit/>
          </a:bodyPr>
          <a:lstStyle/>
          <a:p>
            <a:r>
              <a:rPr lang="zh-CN" altLang="en-US" sz="2000" b="1" kern="0" dirty="0">
                <a:effectLst/>
                <a:latin typeface="等线" panose="02010600030101010101" pitchFamily="2" charset="-122"/>
                <a:ea typeface="宋体" panose="02010600030101010101" pitchFamily="2" charset="-122"/>
                <a:cs typeface="宋体" panose="02010600030101010101" pitchFamily="2" charset="-122"/>
              </a:rPr>
              <a:t>项目预算</a:t>
            </a:r>
            <a:endParaRPr lang="zh-CN" alt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1" y="1"/>
            <a:ext cx="1551709" cy="1620983"/>
          </a:xfrm>
          <a:custGeom>
            <a:avLst/>
            <a:gdLst>
              <a:gd name="connsiteX0" fmla="*/ 0 w 1179564"/>
              <a:gd name="connsiteY0" fmla="*/ 0 h 1620983"/>
              <a:gd name="connsiteX1" fmla="*/ 1179564 w 1179564"/>
              <a:gd name="connsiteY1" fmla="*/ 0 h 1620983"/>
              <a:gd name="connsiteX2" fmla="*/ 1040793 w 1179564"/>
              <a:gd name="connsiteY2" fmla="*/ 50791 h 1620983"/>
              <a:gd name="connsiteX3" fmla="*/ 0 w 1179564"/>
              <a:gd name="connsiteY3" fmla="*/ 1620983 h 1620983"/>
              <a:gd name="connsiteX4" fmla="*/ 0 w 1179564"/>
              <a:gd name="connsiteY4" fmla="*/ 0 h 162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64" h="1620983">
                <a:moveTo>
                  <a:pt x="0" y="0"/>
                </a:moveTo>
                <a:lnTo>
                  <a:pt x="1179564" y="0"/>
                </a:lnTo>
                <a:lnTo>
                  <a:pt x="1040793" y="50791"/>
                </a:lnTo>
                <a:cubicBezTo>
                  <a:pt x="429163" y="309489"/>
                  <a:pt x="0" y="915118"/>
                  <a:pt x="0" y="1620983"/>
                </a:cubicBezTo>
                <a:lnTo>
                  <a:pt x="0" y="0"/>
                </a:lnTo>
                <a:close/>
              </a:path>
            </a:pathLst>
          </a:cu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0800000">
            <a:off x="10640291" y="5237017"/>
            <a:ext cx="1551709" cy="1620983"/>
          </a:xfrm>
          <a:custGeom>
            <a:avLst/>
            <a:gdLst>
              <a:gd name="connsiteX0" fmla="*/ 0 w 1179564"/>
              <a:gd name="connsiteY0" fmla="*/ 0 h 1620983"/>
              <a:gd name="connsiteX1" fmla="*/ 1179564 w 1179564"/>
              <a:gd name="connsiteY1" fmla="*/ 0 h 1620983"/>
              <a:gd name="connsiteX2" fmla="*/ 1040793 w 1179564"/>
              <a:gd name="connsiteY2" fmla="*/ 50791 h 1620983"/>
              <a:gd name="connsiteX3" fmla="*/ 0 w 1179564"/>
              <a:gd name="connsiteY3" fmla="*/ 1620983 h 1620983"/>
              <a:gd name="connsiteX4" fmla="*/ 0 w 1179564"/>
              <a:gd name="connsiteY4" fmla="*/ 0 h 162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64" h="1620983">
                <a:moveTo>
                  <a:pt x="0" y="0"/>
                </a:moveTo>
                <a:lnTo>
                  <a:pt x="1179564" y="0"/>
                </a:lnTo>
                <a:lnTo>
                  <a:pt x="1040793" y="50791"/>
                </a:lnTo>
                <a:cubicBezTo>
                  <a:pt x="429163" y="309489"/>
                  <a:pt x="0" y="915118"/>
                  <a:pt x="0" y="1620983"/>
                </a:cubicBezTo>
                <a:lnTo>
                  <a:pt x="0" y="0"/>
                </a:lnTo>
                <a:close/>
              </a:path>
            </a:pathLst>
          </a:cu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061855" y="1939636"/>
            <a:ext cx="6068291" cy="822037"/>
          </a:xfrm>
          <a:prstGeom prst="rect">
            <a:avLst/>
          </a:pr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061855" y="4747490"/>
            <a:ext cx="6068291" cy="175491"/>
          </a:xfrm>
          <a:prstGeom prst="rect">
            <a:avLst/>
          </a:prstGeom>
          <a:solidFill>
            <a:srgbClr val="578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37294" y="1992232"/>
            <a:ext cx="2717411" cy="769441"/>
          </a:xfrm>
          <a:prstGeom prst="rect">
            <a:avLst/>
          </a:prstGeom>
          <a:noFill/>
        </p:spPr>
        <p:txBody>
          <a:bodyPr wrap="none" rtlCol="0">
            <a:spAutoFit/>
          </a:bodyPr>
          <a:lstStyle/>
          <a:p>
            <a:r>
              <a:rPr lang="en-US" altLang="zh-CN" sz="4400" dirty="0">
                <a:solidFill>
                  <a:schemeClr val="bg1"/>
                </a:solidFill>
                <a:latin typeface="汉仪君黑-45简" panose="020B0604020202020204" pitchFamily="34" charset="-122"/>
                <a:ea typeface="汉仪君黑-45简" panose="020B0604020202020204" pitchFamily="34" charset="-122"/>
              </a:rPr>
              <a:t>PART  01 </a:t>
            </a:r>
            <a:endParaRPr lang="zh-CN" altLang="en-US" sz="4400" dirty="0">
              <a:solidFill>
                <a:schemeClr val="bg1"/>
              </a:solidFill>
              <a:latin typeface="汉仪君黑-45简" panose="020B0604020202020204" pitchFamily="34" charset="-122"/>
              <a:ea typeface="汉仪君黑-45简" panose="020B0604020202020204" pitchFamily="34" charset="-122"/>
            </a:endParaRPr>
          </a:p>
        </p:txBody>
      </p:sp>
      <p:sp>
        <p:nvSpPr>
          <p:cNvPr id="45" name="文本框 44"/>
          <p:cNvSpPr txBox="1"/>
          <p:nvPr/>
        </p:nvSpPr>
        <p:spPr>
          <a:xfrm>
            <a:off x="4959726" y="3429000"/>
            <a:ext cx="2646878" cy="830997"/>
          </a:xfrm>
          <a:prstGeom prst="rect">
            <a:avLst/>
          </a:prstGeom>
          <a:noFill/>
        </p:spPr>
        <p:txBody>
          <a:bodyPr wrap="none" rtlCol="0">
            <a:spAutoFit/>
          </a:bodyPr>
          <a:lstStyle/>
          <a:p>
            <a:pPr algn="l"/>
            <a:r>
              <a:rPr lang="zh-CN" altLang="en-US" sz="4800" dirty="0">
                <a:latin typeface="楷体" panose="02010609060101010101" charset="-122"/>
                <a:ea typeface="楷体" panose="02010609060101010101" charset="-122"/>
              </a:rPr>
              <a:t>政策法规</a:t>
            </a:r>
            <a:endParaRPr lang="zh-CN" altLang="en-US" sz="4800" dirty="0">
              <a:latin typeface="楷体" panose="02010609060101010101" charset="-122"/>
              <a:ea typeface="楷体" panose="02010609060101010101" charset="-122"/>
            </a:endParaRPr>
          </a:p>
        </p:txBody>
      </p:sp>
      <p:sp>
        <p:nvSpPr>
          <p:cNvPr id="2" name="灯片编号占位符 1"/>
          <p:cNvSpPr>
            <a:spLocks noGrp="1"/>
          </p:cNvSpPr>
          <p:nvPr>
            <p:ph type="sldNum" sz="quarter" idx="12"/>
          </p:nvPr>
        </p:nvSpPr>
        <p:spPr/>
        <p:txBody>
          <a:bodyPr/>
          <a:lstStyle/>
          <a:p>
            <a:fld id="{6136A79D-4D18-46CD-8B26-A95A19F0B2AC}"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8450068" y="5298439"/>
            <a:ext cx="2416673" cy="1388942"/>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graphicFrame>
        <p:nvGraphicFramePr>
          <p:cNvPr id="2" name="文本框 10"/>
          <p:cNvGraphicFramePr/>
          <p:nvPr/>
        </p:nvGraphicFramePr>
        <p:xfrm>
          <a:off x="587774" y="2238405"/>
          <a:ext cx="10756265" cy="23996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1345697" y="1156558"/>
            <a:ext cx="6096000" cy="400110"/>
          </a:xfrm>
          <a:prstGeom prst="rect">
            <a:avLst/>
          </a:prstGeom>
          <a:noFill/>
        </p:spPr>
        <p:txBody>
          <a:bodyPr wrap="square">
            <a:spAutoFit/>
          </a:bodyPr>
          <a:lstStyle/>
          <a:p>
            <a:r>
              <a:rPr lang="zh-CN" altLang="en-US" sz="2000" b="1" kern="0" dirty="0">
                <a:effectLst/>
                <a:latin typeface="等线" panose="02010600030101010101" pitchFamily="2" charset="-122"/>
                <a:ea typeface="宋体" panose="02010600030101010101" pitchFamily="2" charset="-122"/>
                <a:cs typeface="宋体" panose="02010600030101010101" pitchFamily="2" charset="-122"/>
              </a:rPr>
              <a:t>国家政策</a:t>
            </a:r>
            <a:endParaRPr lang="zh-CN" alt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6969" y="2146226"/>
            <a:ext cx="7283927" cy="3802836"/>
          </a:xfrm>
          <a:prstGeom prst="rect">
            <a:avLst/>
          </a:prstGeom>
        </p:spPr>
        <p:txBody>
          <a:bodyPr wrap="square">
            <a:spAutoFit/>
          </a:bodyPr>
          <a:lstStyle/>
          <a:p>
            <a:pPr marL="342900" indent="-342900">
              <a:lnSpc>
                <a:spcPct val="250000"/>
              </a:lnSpc>
              <a:buFont typeface="Wingdings" panose="05000000000000000000" pitchFamily="2" charset="2"/>
              <a:buChar char="Ø"/>
            </a:pPr>
            <a:r>
              <a:rPr lang="zh-CN" altLang="en-US" sz="2000" b="1" dirty="0"/>
              <a:t>强化承担单位</a:t>
            </a:r>
            <a:r>
              <a:rPr lang="zh-CN" altLang="en-US" sz="2000" b="1" dirty="0">
                <a:solidFill>
                  <a:srgbClr val="FF0000"/>
                </a:solidFill>
              </a:rPr>
              <a:t>法人责任</a:t>
            </a:r>
            <a:endParaRPr lang="zh-CN" altLang="en-US" sz="2000" b="1" dirty="0">
              <a:solidFill>
                <a:srgbClr val="FF0000"/>
              </a:solidFill>
            </a:endParaRPr>
          </a:p>
          <a:p>
            <a:pPr marL="342900" indent="-342900">
              <a:lnSpc>
                <a:spcPct val="250000"/>
              </a:lnSpc>
              <a:buFont typeface="Wingdings" panose="05000000000000000000" pitchFamily="2" charset="2"/>
              <a:buChar char="Ø"/>
            </a:pPr>
            <a:r>
              <a:rPr lang="zh-CN" altLang="en-US" sz="2000" b="1" dirty="0"/>
              <a:t>健全制度建设，完善</a:t>
            </a:r>
            <a:r>
              <a:rPr lang="zh-CN" altLang="en-US" sz="2000" b="1" dirty="0">
                <a:solidFill>
                  <a:srgbClr val="FF0000"/>
                </a:solidFill>
              </a:rPr>
              <a:t>内部控制</a:t>
            </a:r>
            <a:endParaRPr lang="zh-CN" altLang="en-US" sz="2000" b="1" dirty="0">
              <a:solidFill>
                <a:srgbClr val="FF0000"/>
              </a:solidFill>
            </a:endParaRPr>
          </a:p>
          <a:p>
            <a:pPr marL="342900" indent="-342900">
              <a:lnSpc>
                <a:spcPct val="250000"/>
              </a:lnSpc>
              <a:buFont typeface="Wingdings" panose="05000000000000000000" pitchFamily="2" charset="2"/>
              <a:buChar char="Ø"/>
            </a:pPr>
            <a:r>
              <a:rPr lang="zh-CN" altLang="en-US" sz="2000" b="1" dirty="0">
                <a:solidFill>
                  <a:srgbClr val="FF0000"/>
                </a:solidFill>
              </a:rPr>
              <a:t>简化了预算编报要求，减轻预算编制负担</a:t>
            </a:r>
            <a:endParaRPr lang="en-US" altLang="zh-CN" sz="2000" b="1" dirty="0">
              <a:solidFill>
                <a:srgbClr val="FF0000"/>
              </a:solidFill>
            </a:endParaRPr>
          </a:p>
          <a:p>
            <a:pPr marL="342900" indent="-342900">
              <a:lnSpc>
                <a:spcPct val="250000"/>
              </a:lnSpc>
              <a:buFont typeface="Wingdings" panose="05000000000000000000" pitchFamily="2" charset="2"/>
              <a:buChar char="Ø"/>
            </a:pPr>
            <a:r>
              <a:rPr lang="zh-CN" altLang="en-US" sz="2000" b="1" dirty="0"/>
              <a:t>扩大预算编制自主权</a:t>
            </a:r>
            <a:endParaRPr lang="zh-CN" altLang="en-US" sz="2000" b="1" dirty="0"/>
          </a:p>
          <a:p>
            <a:pPr marL="342900" indent="-342900">
              <a:lnSpc>
                <a:spcPct val="250000"/>
              </a:lnSpc>
              <a:buFont typeface="Wingdings" panose="05000000000000000000" pitchFamily="2" charset="2"/>
              <a:buChar char="Ø"/>
            </a:pPr>
            <a:r>
              <a:rPr lang="zh-CN" altLang="en-US" sz="2000" b="1" dirty="0"/>
              <a:t>下放预算</a:t>
            </a:r>
            <a:r>
              <a:rPr lang="zh-CN" altLang="en-US" sz="2000" b="1" dirty="0">
                <a:solidFill>
                  <a:srgbClr val="FF0000"/>
                </a:solidFill>
              </a:rPr>
              <a:t>调整权限</a:t>
            </a:r>
            <a:endParaRPr lang="en-US" altLang="zh-CN" sz="2000" b="1" dirty="0"/>
          </a:p>
        </p:txBody>
      </p:sp>
      <p:sp>
        <p:nvSpPr>
          <p:cNvPr id="6" name="矩形 5"/>
          <p:cNvSpPr/>
          <p:nvPr/>
        </p:nvSpPr>
        <p:spPr>
          <a:xfrm>
            <a:off x="1544753" y="1368811"/>
            <a:ext cx="6417818" cy="506934"/>
          </a:xfrm>
          <a:prstGeom prst="rect">
            <a:avLst/>
          </a:prstGeom>
        </p:spPr>
        <p:txBody>
          <a:bodyPr wrap="square">
            <a:spAutoFit/>
          </a:bodyPr>
          <a:lstStyle/>
          <a:p>
            <a:pPr>
              <a:lnSpc>
                <a:spcPct val="150000"/>
              </a:lnSpc>
            </a:pPr>
            <a:r>
              <a:rPr lang="en-US" altLang="zh-CN" sz="2000" b="1" dirty="0"/>
              <a:t>“</a:t>
            </a:r>
            <a:r>
              <a:rPr lang="zh-CN" altLang="en-US" sz="2000" b="1" dirty="0">
                <a:solidFill>
                  <a:srgbClr val="FF0000"/>
                </a:solidFill>
              </a:rPr>
              <a:t>放管服</a:t>
            </a:r>
            <a:r>
              <a:rPr lang="zh-CN" altLang="en-US" sz="2000" b="1" dirty="0"/>
              <a:t>”</a:t>
            </a:r>
            <a:r>
              <a:rPr lang="en-US" altLang="zh-CN" sz="2000" b="1" dirty="0"/>
              <a:t> ——</a:t>
            </a:r>
            <a:r>
              <a:rPr lang="zh-CN" altLang="en-US" sz="2000" b="1" dirty="0"/>
              <a:t>简政放权、放管结合、优化服务</a:t>
            </a:r>
            <a:endParaRPr lang="zh-CN" altLang="en-US" sz="2000" b="1" dirty="0"/>
          </a:p>
        </p:txBody>
      </p:sp>
      <p:sp>
        <p:nvSpPr>
          <p:cNvPr id="8" name="文本框 7"/>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0210" y="1139331"/>
            <a:ext cx="2693035"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b="1" noProof="0" dirty="0">
                <a:solidFill>
                  <a:srgbClr val="FF0000"/>
                </a:solidFill>
                <a:effectLst>
                  <a:outerShdw blurRad="38100" dist="19050" dir="2700000" algn="tl" rotWithShape="0">
                    <a:sysClr val="windowText" lastClr="000000">
                      <a:alpha val="40000"/>
                    </a:sysClr>
                  </a:outerShdw>
                </a:effectLst>
                <a:uLnTx/>
                <a:uFillTx/>
                <a:latin typeface="楷体" panose="02010609060101010101" charset="-122"/>
                <a:ea typeface="楷体" panose="02010609060101010101" charset="-122"/>
                <a:cs typeface="+mn-ea"/>
                <a:sym typeface="等线" panose="02010600030101010101" pitchFamily="2" charset="-122"/>
              </a:rPr>
              <a:t>广州市政策</a:t>
            </a:r>
            <a:endParaRPr lang="zh-CN" altLang="en-US" sz="2400" b="1" noProof="0" dirty="0">
              <a:solidFill>
                <a:srgbClr val="FF0000"/>
              </a:solidFill>
              <a:effectLst>
                <a:outerShdw blurRad="38100" dist="19050" dir="2700000" algn="tl" rotWithShape="0">
                  <a:sysClr val="windowText" lastClr="000000">
                    <a:alpha val="40000"/>
                  </a:sysClr>
                </a:outerShdw>
              </a:effectLst>
              <a:uLnTx/>
              <a:uFillTx/>
              <a:latin typeface="楷体" panose="02010609060101010101" charset="-122"/>
              <a:ea typeface="楷体" panose="02010609060101010101" charset="-122"/>
              <a:cs typeface="+mn-ea"/>
              <a:sym typeface="等线" panose="02010600030101010101" pitchFamily="2" charset="-122"/>
            </a:endParaRPr>
          </a:p>
        </p:txBody>
      </p:sp>
      <p:sp>
        <p:nvSpPr>
          <p:cNvPr id="3" name="文本框 2"/>
          <p:cNvSpPr txBox="1"/>
          <p:nvPr/>
        </p:nvSpPr>
        <p:spPr>
          <a:xfrm>
            <a:off x="1333006" y="1834749"/>
            <a:ext cx="10083139" cy="4524315"/>
          </a:xfrm>
          <a:prstGeom prst="rect">
            <a:avLst/>
          </a:prstGeom>
          <a:noFill/>
        </p:spPr>
        <p:txBody>
          <a:bodyPr wrap="square">
            <a:spAutoFit/>
          </a:bodyPr>
          <a:lstStyle/>
          <a:p>
            <a:pPr marL="342900" lvl="0" indent="-342900">
              <a:lnSpc>
                <a:spcPct val="250000"/>
              </a:lnSpc>
              <a:buFont typeface="Wingdings" panose="05000000000000000000" pitchFamily="2" charset="2"/>
              <a:buChar char="Ø"/>
            </a:pPr>
            <a:r>
              <a:rPr lang="zh-CN" altLang="en-US" b="1" dirty="0"/>
              <a:t>广州市科学技术局关于印发广州市科技计划项目管理办法的通知</a:t>
            </a:r>
            <a:endParaRPr lang="en-US" altLang="zh-CN" b="1" dirty="0"/>
          </a:p>
          <a:p>
            <a:pPr lvl="0">
              <a:lnSpc>
                <a:spcPct val="250000"/>
              </a:lnSpc>
            </a:pPr>
            <a:r>
              <a:rPr lang="en-US" altLang="zh-CN" b="1" dirty="0"/>
              <a:t>        </a:t>
            </a:r>
            <a:r>
              <a:rPr lang="zh-CN" altLang="zh-CN" b="1" dirty="0"/>
              <a:t>（</a:t>
            </a:r>
            <a:r>
              <a:rPr lang="en-US" altLang="zh-CN" b="1" dirty="0"/>
              <a:t> </a:t>
            </a:r>
            <a:r>
              <a:rPr lang="zh-CN" altLang="zh-CN" b="1" dirty="0"/>
              <a:t>穗科规字</a:t>
            </a:r>
            <a:r>
              <a:rPr lang="en-US" altLang="zh-CN" b="1" dirty="0"/>
              <a:t>〔2023〕1</a:t>
            </a:r>
            <a:r>
              <a:rPr lang="zh-CN" altLang="zh-CN" b="1" dirty="0"/>
              <a:t>号）　</a:t>
            </a:r>
            <a:r>
              <a:rPr lang="en-US" altLang="zh-CN" b="1" dirty="0"/>
              <a:t>23.02.09</a:t>
            </a:r>
            <a:endParaRPr lang="en-US" altLang="zh-CN" b="1" dirty="0"/>
          </a:p>
          <a:p>
            <a:pPr marL="342900" lvl="0" indent="-342900">
              <a:lnSpc>
                <a:spcPct val="250000"/>
              </a:lnSpc>
              <a:buFont typeface="Wingdings" panose="05000000000000000000" pitchFamily="2" charset="2"/>
              <a:buChar char="Ø"/>
            </a:pPr>
            <a:r>
              <a:rPr lang="zh-CN" altLang="en-US" b="1" dirty="0"/>
              <a:t>广州市科学技术局关于印发广州市科技计划项目经费管理办法的通知</a:t>
            </a:r>
            <a:endParaRPr lang="en-US" altLang="zh-CN" b="1" dirty="0"/>
          </a:p>
          <a:p>
            <a:pPr lvl="0">
              <a:lnSpc>
                <a:spcPct val="250000"/>
              </a:lnSpc>
            </a:pPr>
            <a:r>
              <a:rPr lang="zh-CN" altLang="en-US" b="1" dirty="0"/>
              <a:t>         （穗科规字</a:t>
            </a:r>
            <a:r>
              <a:rPr lang="en-US" altLang="zh-CN" b="1" dirty="0"/>
              <a:t>〔2023〕2</a:t>
            </a:r>
            <a:r>
              <a:rPr lang="zh-CN" altLang="en-US" b="1" dirty="0"/>
              <a:t>号）　</a:t>
            </a:r>
            <a:r>
              <a:rPr lang="en-US" altLang="zh-CN" b="1" dirty="0"/>
              <a:t>23.02.09</a:t>
            </a:r>
            <a:endParaRPr lang="en-US" altLang="zh-CN" b="1" dirty="0"/>
          </a:p>
          <a:p>
            <a:pPr marL="342900" indent="-342900">
              <a:lnSpc>
                <a:spcPct val="250000"/>
              </a:lnSpc>
              <a:buFont typeface="Wingdings" panose="05000000000000000000" pitchFamily="2" charset="2"/>
              <a:buChar char="Ø"/>
            </a:pPr>
            <a:r>
              <a:rPr lang="zh-CN" altLang="en-US" b="1" dirty="0"/>
              <a:t>广州市人民政府办公厅关于印发改革完善市级财政科研经费使用管理若干措施的通知</a:t>
            </a:r>
            <a:endParaRPr lang="en-US" altLang="zh-CN" b="1" dirty="0"/>
          </a:p>
          <a:p>
            <a:pPr>
              <a:lnSpc>
                <a:spcPct val="250000"/>
              </a:lnSpc>
            </a:pPr>
            <a:r>
              <a:rPr lang="zh-CN" altLang="en-US" b="1" dirty="0"/>
              <a:t>        （穗府办</a:t>
            </a:r>
            <a:r>
              <a:rPr lang="en-US" altLang="zh-CN" b="1" dirty="0"/>
              <a:t>〔2023〕14</a:t>
            </a:r>
            <a:r>
              <a:rPr lang="zh-CN" altLang="en-US" b="1" dirty="0"/>
              <a:t>号）</a:t>
            </a:r>
            <a:endParaRPr lang="en-US" altLang="zh-CN" b="1" dirty="0"/>
          </a:p>
          <a:p>
            <a:pPr lvl="0"/>
            <a:r>
              <a:rPr lang="en-US" altLang="zh-CN" sz="1800" b="1" dirty="0"/>
              <a:t>  </a:t>
            </a:r>
            <a:endParaRPr lang="zh-CN" altLang="zh-CN" sz="1800" b="1" dirty="0"/>
          </a:p>
        </p:txBody>
      </p:sp>
      <p:sp>
        <p:nvSpPr>
          <p:cNvPr id="5" name="文本框 4"/>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45697" y="1156558"/>
            <a:ext cx="6096000" cy="400110"/>
          </a:xfrm>
          <a:prstGeom prst="rect">
            <a:avLst/>
          </a:prstGeom>
          <a:noFill/>
        </p:spPr>
        <p:txBody>
          <a:bodyPr wrap="square">
            <a:spAutoFit/>
          </a:bodyPr>
          <a:lstStyle/>
          <a:p>
            <a:r>
              <a:rPr lang="zh-CN" altLang="en-US" sz="2000" b="1" kern="0" dirty="0">
                <a:effectLst/>
                <a:latin typeface="等线" panose="02010600030101010101" pitchFamily="2" charset="-122"/>
                <a:ea typeface="宋体" panose="02010600030101010101" pitchFamily="2" charset="-122"/>
                <a:cs typeface="宋体" panose="02010600030101010101" pitchFamily="2" charset="-122"/>
              </a:rPr>
              <a:t>穗科规字</a:t>
            </a:r>
            <a:r>
              <a:rPr lang="en-US" altLang="zh-CN" sz="2000" b="1" kern="0" dirty="0">
                <a:effectLst/>
                <a:latin typeface="等线" panose="02010600030101010101" pitchFamily="2" charset="-122"/>
                <a:ea typeface="宋体" panose="02010600030101010101" pitchFamily="2" charset="-122"/>
                <a:cs typeface="宋体" panose="02010600030101010101" pitchFamily="2" charset="-122"/>
              </a:rPr>
              <a:t>〔2023〕2</a:t>
            </a:r>
            <a:r>
              <a:rPr lang="zh-CN" altLang="en-US" sz="2000" b="1" kern="0" dirty="0">
                <a:effectLst/>
                <a:latin typeface="等线" panose="02010600030101010101" pitchFamily="2" charset="-122"/>
                <a:ea typeface="宋体" panose="02010600030101010101" pitchFamily="2" charset="-122"/>
                <a:cs typeface="宋体" panose="02010600030101010101" pitchFamily="2" charset="-122"/>
              </a:rPr>
              <a:t>号</a:t>
            </a:r>
            <a:r>
              <a:rPr lang="zh-CN" altLang="zh-CN" sz="2000" b="1" kern="0" dirty="0">
                <a:effectLst/>
                <a:latin typeface="等线" panose="02010600030101010101" pitchFamily="2" charset="-122"/>
                <a:ea typeface="宋体" panose="02010600030101010101" pitchFamily="2" charset="-122"/>
                <a:cs typeface="宋体" panose="02010600030101010101" pitchFamily="2" charset="-122"/>
              </a:rPr>
              <a:t>优化经费支出范围</a:t>
            </a:r>
            <a:endParaRPr lang="zh-CN" altLang="en-US" sz="2000" b="1" dirty="0"/>
          </a:p>
        </p:txBody>
      </p:sp>
      <p:graphicFrame>
        <p:nvGraphicFramePr>
          <p:cNvPr id="5" name="文本框 3"/>
          <p:cNvGraphicFramePr/>
          <p:nvPr/>
        </p:nvGraphicFramePr>
        <p:xfrm>
          <a:off x="1860636" y="2078642"/>
          <a:ext cx="7481456" cy="421392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5151" y="1269723"/>
            <a:ext cx="6094674" cy="400110"/>
          </a:xfrm>
          <a:prstGeom prst="rect">
            <a:avLst/>
          </a:prstGeom>
          <a:noFill/>
        </p:spPr>
        <p:txBody>
          <a:bodyPr wrap="square">
            <a:spAutoFit/>
          </a:bodyPr>
          <a:lstStyle/>
          <a:p>
            <a:r>
              <a:rPr lang="zh-CN" altLang="en-US" sz="2000" b="1" dirty="0"/>
              <a:t>简化预算编报要求</a:t>
            </a:r>
            <a:endParaRPr lang="zh-CN" altLang="en-US" sz="2000" b="1" dirty="0"/>
          </a:p>
        </p:txBody>
      </p:sp>
      <p:graphicFrame>
        <p:nvGraphicFramePr>
          <p:cNvPr id="3" name="文本框 3"/>
          <p:cNvGraphicFramePr/>
          <p:nvPr/>
        </p:nvGraphicFramePr>
        <p:xfrm>
          <a:off x="2172874" y="1941817"/>
          <a:ext cx="8300305" cy="35406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文本框 5"/>
          <p:cNvSpPr txBox="1"/>
          <p:nvPr/>
        </p:nvSpPr>
        <p:spPr>
          <a:xfrm>
            <a:off x="263525" y="214630"/>
            <a:ext cx="9772650" cy="69923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项目预算编制和管理</a:t>
            </a:r>
            <a:endParaRPr lang="en-US" altLang="zh-CN" sz="3000" b="1" dirty="0">
              <a:solidFill>
                <a:schemeClr val="tx1"/>
              </a:solidFill>
              <a:latin typeface="+mn-lt"/>
              <a:ea typeface="+mn-ea"/>
              <a:cs typeface="+mn-ea"/>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TEMPLATE_CATEGORY" val="diagram"/>
  <p:tag name="KSO_WM_TEMPLATE_INDEX" val="824"/>
  <p:tag name="KSO_WM_UNIT_TYPE" val="p_h_h_f"/>
  <p:tag name="KSO_WM_UNIT_INDEX" val="1_1_1_1"/>
  <p:tag name="KSO_WM_UNIT_ID" val="diagram824_1*p_h_h_f*1_1_1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Lst>
</file>

<file path=ppt/tags/tag3.xml><?xml version="1.0" encoding="utf-8"?>
<p:tagLst xmlns:p="http://schemas.openxmlformats.org/presentationml/2006/main">
  <p:tag name="KSO_WM_TEMPLATE_CATEGORY" val="diagram"/>
  <p:tag name="KSO_WM_TEMPLATE_INDEX" val="824"/>
  <p:tag name="KSO_WM_UNIT_TYPE" val="p_h_f"/>
  <p:tag name="KSO_WM_UNIT_INDEX" val="1_1_1"/>
  <p:tag name="KSO_WM_UNIT_ID" val="diagram824_1*p_h_f*1_1_1"/>
  <p:tag name="KSO_WM_UNIT_LAYERLEVEL" val="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6"/>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TEMPLATE_CATEGORY" val="diagram"/>
  <p:tag name="KSO_WM_TEMPLATE_INDEX" val="824"/>
  <p:tag name="KSO_WM_UNIT_TYPE" val="p_h_h_f"/>
  <p:tag name="KSO_WM_UNIT_INDEX" val="1_1_2_1"/>
  <p:tag name="KSO_WM_UNIT_ID" val="diagram824_1*p_h_h_f*1_1_2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PP_MARK_KEY" val="9d485de2-5a0a-4c66-aab4-1594c5c3a04b"/>
  <p:tag name="COMMONDATA" val="eyJoZGlkIjoiNTNjZTUwODRkODg0YjU3ODIzNTgwZDQ4Y2QwZTYzOTAifQ=="/>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WPS 演示</Application>
  <PresentationFormat>宽屏</PresentationFormat>
  <Paragraphs>260</Paragraphs>
  <Slides>29</Slides>
  <Notes>27</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29</vt:i4>
      </vt:variant>
    </vt:vector>
  </HeadingPairs>
  <TitlesOfParts>
    <vt:vector size="48" baseType="lpstr">
      <vt:lpstr>Arial</vt:lpstr>
      <vt:lpstr>宋体</vt:lpstr>
      <vt:lpstr>Wingdings</vt:lpstr>
      <vt:lpstr>黑体</vt:lpstr>
      <vt:lpstr>微软雅黑</vt:lpstr>
      <vt:lpstr>Impact</vt:lpstr>
      <vt:lpstr>等线</vt:lpstr>
      <vt:lpstr>Times New Roman</vt:lpstr>
      <vt:lpstr>汉仪君黑-45简</vt:lpstr>
      <vt:lpstr>楷体</vt:lpstr>
      <vt:lpstr>方正粗黑宋简体</vt:lpstr>
      <vt:lpstr>Calibri</vt:lpstr>
      <vt:lpstr>Arial Unicode MS</vt:lpstr>
      <vt:lpstr>Wingdings</vt:lpstr>
      <vt:lpstr>新宋体</vt:lpstr>
      <vt:lpstr>华文隶书</vt:lpstr>
      <vt:lpstr>Calibri</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yy</cp:lastModifiedBy>
  <cp:revision>191</cp:revision>
  <dcterms:created xsi:type="dcterms:W3CDTF">2021-10-25T08:08:00Z</dcterms:created>
  <dcterms:modified xsi:type="dcterms:W3CDTF">2024-04-25T07:55:56Z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3A421D6E08D94DD2B5C4625E1B866EB0_12</vt:lpwstr>
  </property>
</Properties>
</file>