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23"/>
  </p:handoutMasterIdLst>
  <p:sldIdLst>
    <p:sldId id="260" r:id="rId4"/>
    <p:sldId id="322" r:id="rId6"/>
    <p:sldId id="35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308" r:id="rId22"/>
  </p:sldIdLst>
  <p:sldSz cx="12192000" cy="6858000"/>
  <p:notesSz cx="10234295" cy="7103745"/>
  <p:custDataLst>
    <p:tags r:id="rId28"/>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B2B2B2"/>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autoAdjust="0"/>
  </p:normalViewPr>
  <p:slideViewPr>
    <p:cSldViewPr snapToGrid="0">
      <p:cViewPr varScale="1">
        <p:scale>
          <a:sx n="104" d="100"/>
          <a:sy n="104" d="100"/>
        </p:scale>
        <p:origin x="948" y="114"/>
      </p:cViewPr>
      <p:guideLst>
        <p:guide orient="horz" pos="2162"/>
        <p:guide pos="3798"/>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7.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lstStyle/>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读懂会logo"/>
          <p:cNvPicPr>
            <a:picLocks noChangeAspect="1"/>
          </p:cNvPicPr>
          <p:nvPr userDrawn="1"/>
        </p:nvPicPr>
        <p:blipFill>
          <a:blip r:embed="rId3"/>
          <a:stretch>
            <a:fillRect/>
          </a:stretch>
        </p:blipFill>
        <p:spPr>
          <a:xfrm>
            <a:off x="9168130" y="491490"/>
            <a:ext cx="1983105" cy="409575"/>
          </a:xfrm>
          <a:prstGeom prst="rect">
            <a:avLst/>
          </a:prstGeom>
        </p:spPr>
      </p:pic>
      <p:pic>
        <p:nvPicPr>
          <p:cNvPr id="2" name="图片 1" descr="科技局logo"/>
          <p:cNvPicPr>
            <a:picLocks noChangeAspect="1"/>
          </p:cNvPicPr>
          <p:nvPr userDrawn="1"/>
        </p:nvPicPr>
        <p:blipFill>
          <a:blip r:embed="rId4"/>
          <a:stretch>
            <a:fillRect/>
          </a:stretch>
        </p:blipFill>
        <p:spPr>
          <a:xfrm>
            <a:off x="11241405" y="382905"/>
            <a:ext cx="624174" cy="612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6"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4"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6"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8" name="图片 7" descr="读懂会logo"/>
          <p:cNvPicPr>
            <a:picLocks noChangeAspect="1"/>
          </p:cNvPicPr>
          <p:nvPr userDrawn="1"/>
        </p:nvPicPr>
        <p:blipFill>
          <a:blip r:embed="rId4"/>
          <a:stretch>
            <a:fillRect/>
          </a:stretch>
        </p:blipFill>
        <p:spPr>
          <a:xfrm>
            <a:off x="1025525" y="272415"/>
            <a:ext cx="1983105" cy="409575"/>
          </a:xfrm>
          <a:prstGeom prst="rect">
            <a:avLst/>
          </a:prstGeom>
        </p:spPr>
      </p:pic>
      <p:pic>
        <p:nvPicPr>
          <p:cNvPr id="6" name="图片 5" descr="科技局logo"/>
          <p:cNvPicPr>
            <a:picLocks noChangeAspect="1"/>
          </p:cNvPicPr>
          <p:nvPr userDrawn="1"/>
        </p:nvPicPr>
        <p:blipFill>
          <a:blip r:embed="rId5"/>
          <a:stretch>
            <a:fillRect/>
          </a:stretch>
        </p:blipFill>
        <p:spPr>
          <a:xfrm>
            <a:off x="213995" y="170815"/>
            <a:ext cx="624174" cy="612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4148"/>
          <a:stretch>
            <a:fillRect/>
          </a:stretch>
        </p:blipFill>
        <p:spPr bwMode="auto">
          <a:xfrm>
            <a:off x="11066464"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5.pn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6.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6.xml"/><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noFill/>
        <a:effectLst/>
      </p:bgPr>
    </p:bg>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7" name="文本框 15"/>
          <p:cNvSpPr txBox="1">
            <a:spLocks noChangeArrowheads="1"/>
          </p:cNvSpPr>
          <p:nvPr/>
        </p:nvSpPr>
        <p:spPr bwMode="auto">
          <a:xfrm>
            <a:off x="0" y="4130675"/>
            <a:ext cx="12192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2024</a:t>
            </a:r>
            <a:r>
              <a:rPr lang="zh-CN" altLang="zh-CN" sz="2400" dirty="0">
                <a:solidFill>
                  <a:schemeClr val="bg1"/>
                </a:solidFill>
                <a:latin typeface="+mn-lt"/>
                <a:ea typeface="+mn-ea"/>
                <a:cs typeface="+mn-ea"/>
                <a:sym typeface="+mn-lt"/>
              </a:rPr>
              <a:t>年</a:t>
            </a:r>
            <a:r>
              <a:rPr lang="en-US" altLang="zh-CN" sz="2400" dirty="0">
                <a:solidFill>
                  <a:schemeClr val="bg1"/>
                </a:solidFill>
                <a:latin typeface="+mn-lt"/>
                <a:ea typeface="+mn-ea"/>
                <a:cs typeface="+mn-ea"/>
                <a:sym typeface="+mn-lt"/>
              </a:rPr>
              <a:t>4</a:t>
            </a:r>
            <a:r>
              <a:rPr lang="zh-CN" altLang="en-US" sz="2400" dirty="0">
                <a:solidFill>
                  <a:schemeClr val="bg1"/>
                </a:solidFill>
                <a:latin typeface="+mn-lt"/>
                <a:ea typeface="+mn-ea"/>
                <a:cs typeface="+mn-ea"/>
                <a:sym typeface="+mn-lt"/>
              </a:rPr>
              <a:t>月</a:t>
            </a:r>
            <a:r>
              <a:rPr lang="en-US" altLang="zh-CN" sz="2400">
                <a:solidFill>
                  <a:schemeClr val="bg1"/>
                </a:solidFill>
                <a:latin typeface="+mn-lt"/>
                <a:ea typeface="+mn-ea"/>
                <a:cs typeface="+mn-ea"/>
                <a:sym typeface="+mn-lt"/>
              </a:rPr>
              <a:t>26</a:t>
            </a:r>
            <a:r>
              <a:rPr lang="zh-CN" altLang="en-US" sz="2400" dirty="0">
                <a:solidFill>
                  <a:schemeClr val="bg1"/>
                </a:solidFill>
                <a:latin typeface="+mn-lt"/>
                <a:ea typeface="+mn-ea"/>
                <a:cs typeface="+mn-ea"/>
                <a:sym typeface="+mn-lt"/>
              </a:rPr>
              <a:t>日</a:t>
            </a:r>
            <a:endParaRPr lang="zh-CN" altLang="en-US" sz="2400" dirty="0">
              <a:solidFill>
                <a:schemeClr val="bg1"/>
              </a:solidFill>
              <a:latin typeface="+mn-lt"/>
              <a:ea typeface="+mn-ea"/>
              <a:cs typeface="+mn-ea"/>
              <a:sym typeface="+mn-lt"/>
            </a:endParaRPr>
          </a:p>
          <a:p>
            <a:pPr algn="ctr"/>
            <a:r>
              <a:rPr lang="en-US" altLang="zh-CN" sz="2400" dirty="0">
                <a:solidFill>
                  <a:schemeClr val="bg1"/>
                </a:solidFill>
                <a:latin typeface="+mn-lt"/>
                <a:ea typeface="+mn-ea"/>
                <a:cs typeface="+mn-ea"/>
                <a:sym typeface="+mn-lt"/>
              </a:rPr>
              <a:t>           </a:t>
            </a:r>
            <a:endParaRPr lang="zh-CN" altLang="zh-CN" sz="2400" dirty="0">
              <a:solidFill>
                <a:schemeClr val="bg1"/>
              </a:solidFill>
              <a:latin typeface="+mn-lt"/>
              <a:ea typeface="+mn-ea"/>
              <a:cs typeface="+mn-ea"/>
              <a:sym typeface="+mn-lt"/>
            </a:endParaRPr>
          </a:p>
        </p:txBody>
      </p:sp>
      <p:sp>
        <p:nvSpPr>
          <p:cNvPr id="21508" name="文本框 16"/>
          <p:cNvSpPr txBox="1">
            <a:spLocks noChangeArrowheads="1"/>
          </p:cNvSpPr>
          <p:nvPr/>
        </p:nvSpPr>
        <p:spPr bwMode="auto">
          <a:xfrm>
            <a:off x="0" y="1618962"/>
            <a:ext cx="1219200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altLang="zh-CN" sz="4000" b="1" dirty="0">
                <a:solidFill>
                  <a:schemeClr val="bg1"/>
                </a:solidFill>
                <a:latin typeface="+mn-lt"/>
                <a:ea typeface="+mn-ea"/>
                <a:cs typeface="+mn-ea"/>
                <a:sym typeface="+mn-lt"/>
              </a:rPr>
              <a:t>2025</a:t>
            </a:r>
            <a:r>
              <a:rPr lang="zh-CN" altLang="en-US" sz="4000" b="1" dirty="0">
                <a:solidFill>
                  <a:schemeClr val="bg1"/>
                </a:solidFill>
                <a:latin typeface="+mn-lt"/>
                <a:ea typeface="+mn-ea"/>
                <a:cs typeface="+mn-ea"/>
                <a:sym typeface="+mn-lt"/>
              </a:rPr>
              <a:t>年度广州市科技计划项目</a:t>
            </a:r>
            <a:endParaRPr lang="zh-CN" altLang="en-US" sz="4000" b="1" dirty="0">
              <a:solidFill>
                <a:schemeClr val="bg1"/>
              </a:solidFill>
              <a:latin typeface="+mn-lt"/>
              <a:ea typeface="+mn-ea"/>
              <a:cs typeface="+mn-ea"/>
              <a:sym typeface="+mn-lt"/>
            </a:endParaRPr>
          </a:p>
          <a:p>
            <a:pPr algn="ctr">
              <a:lnSpc>
                <a:spcPct val="130000"/>
              </a:lnSpc>
            </a:pPr>
            <a:r>
              <a:rPr lang="zh-CN" altLang="en-US" sz="4000" b="1" dirty="0">
                <a:solidFill>
                  <a:schemeClr val="bg1"/>
                </a:solidFill>
                <a:latin typeface="+mn-lt"/>
                <a:ea typeface="+mn-ea"/>
                <a:cs typeface="+mn-ea"/>
                <a:sym typeface="+mn-lt"/>
              </a:rPr>
              <a:t>申报指南宣讲会</a:t>
            </a:r>
            <a:endParaRPr lang="zh-CN" altLang="en-US" sz="4000" b="1" dirty="0">
              <a:solidFill>
                <a:schemeClr val="bg1"/>
              </a:solidFill>
              <a:latin typeface="+mn-lt"/>
              <a:ea typeface="+mn-ea"/>
              <a:cs typeface="+mn-ea"/>
              <a:sym typeface="+mn-lt"/>
            </a:endParaRPr>
          </a:p>
        </p:txBody>
      </p:sp>
      <p:pic>
        <p:nvPicPr>
          <p:cNvPr id="4" name="图片 3" descr="读懂会logo"/>
          <p:cNvPicPr>
            <a:picLocks noChangeAspect="1"/>
          </p:cNvPicPr>
          <p:nvPr/>
        </p:nvPicPr>
        <p:blipFill>
          <a:blip r:embed="rId3"/>
          <a:stretch>
            <a:fillRect/>
          </a:stretch>
        </p:blipFill>
        <p:spPr>
          <a:xfrm>
            <a:off x="1528445" y="349885"/>
            <a:ext cx="2710815" cy="560070"/>
          </a:xfrm>
          <a:prstGeom prst="rect">
            <a:avLst/>
          </a:prstGeom>
        </p:spPr>
      </p:pic>
      <p:pic>
        <p:nvPicPr>
          <p:cNvPr id="3" name="图片 2" descr="科技局logo"/>
          <p:cNvPicPr>
            <a:picLocks noChangeAspect="1"/>
          </p:cNvPicPr>
          <p:nvPr/>
        </p:nvPicPr>
        <p:blipFill>
          <a:blip r:embed="rId4"/>
          <a:stretch>
            <a:fillRect/>
          </a:stretch>
        </p:blipFill>
        <p:spPr>
          <a:xfrm>
            <a:off x="385445" y="215265"/>
            <a:ext cx="846455" cy="82994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388745"/>
            <a:ext cx="10777220" cy="48698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342938" y="1160715"/>
            <a:ext cx="3191741" cy="460375"/>
          </a:xfrm>
          <a:prstGeom prst="rect">
            <a:avLst/>
          </a:prstGeom>
          <a:solidFill>
            <a:srgbClr val="0070C0"/>
          </a:solidFill>
        </p:spPr>
        <p:txBody>
          <a:bodyPr wrap="square">
            <a:spAutoFit/>
          </a:bodyPr>
          <a:lstStyle/>
          <a:p>
            <a:pPr algn="ctr"/>
            <a:r>
              <a:rPr lang="zh-CN" sz="2400" b="1" dirty="0">
                <a:solidFill>
                  <a:schemeClr val="bg1"/>
                </a:solidFill>
                <a:latin typeface="+mn-lt"/>
                <a:ea typeface="+mn-ea"/>
                <a:cs typeface="+mn-ea"/>
                <a:sym typeface="+mn-lt"/>
              </a:rPr>
              <a:t>申报限制</a:t>
            </a:r>
            <a:endParaRPr lang="zh-CN" sz="2400" b="1" dirty="0">
              <a:solidFill>
                <a:schemeClr val="bg1"/>
              </a:solidFill>
              <a:latin typeface="+mn-lt"/>
              <a:ea typeface="+mn-ea"/>
              <a:cs typeface="+mn-ea"/>
              <a:sym typeface="+mn-lt"/>
            </a:endParaRPr>
          </a:p>
        </p:txBody>
      </p:sp>
      <p:sp>
        <p:nvSpPr>
          <p:cNvPr id="13" name="文本框 12"/>
          <p:cNvSpPr txBox="1"/>
          <p:nvPr/>
        </p:nvSpPr>
        <p:spPr>
          <a:xfrm>
            <a:off x="748665" y="1630680"/>
            <a:ext cx="10685146" cy="1938020"/>
          </a:xfrm>
          <a:prstGeom prst="rect">
            <a:avLst/>
          </a:prstGeom>
          <a:noFill/>
        </p:spPr>
        <p:txBody>
          <a:bodyPr wrap="square">
            <a:spAutoFit/>
          </a:bodyPr>
          <a:lstStyle/>
          <a:p>
            <a:pPr marL="285750" indent="-285750" algn="l">
              <a:lnSpc>
                <a:spcPct val="100000"/>
              </a:lnSpc>
              <a:buClrTx/>
              <a:buSzTx/>
              <a:buFont typeface="Arial" panose="020B0604020202020204" pitchFamily="34" charset="0"/>
              <a:buChar char="•"/>
            </a:pPr>
            <a:r>
              <a:rPr lang="zh-CN" sz="2000" dirty="0">
                <a:ea typeface="仿宋_GB2312" panose="02010609030101010101" charset="-122"/>
                <a:sym typeface="+mn-ea"/>
              </a:rPr>
              <a:t>根据《广州市科技计划项目管理办法》（穗科规字〔2023〕1号），“广州科技大脑”在研项目需按《广州市科学技术局关于加快提交2023年度工作情况报告的通知》（http://kjj.gz.gov.cn/xxgk/zwdt/tztg/wjgg/content/post_9544415.html）要求，在2024年4月20日前完成2023年度的年度情况报告（纳入全过程管理简政放权改革的项目无需提交）。申报单位应及时完成审核，以免影响项目申报推荐工作。其中，申报单位为高校的，限制到二级院系。</a:t>
            </a:r>
            <a:endParaRPr lang="zh-CN" sz="2000" dirty="0">
              <a:ea typeface="仿宋_GB2312" panose="02010609030101010101" charset="-122"/>
              <a:sym typeface="+mn-ea"/>
            </a:endParaRPr>
          </a:p>
        </p:txBody>
      </p:sp>
      <p:sp>
        <p:nvSpPr>
          <p:cNvPr id="4" name="文本框 3"/>
          <p:cNvSpPr txBox="1"/>
          <p:nvPr/>
        </p:nvSpPr>
        <p:spPr>
          <a:xfrm>
            <a:off x="28638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a:latin typeface="微软雅黑" panose="020B0503020204020204" pitchFamily="34" charset="-122"/>
                <a:ea typeface="微软雅黑" panose="020B0503020204020204" pitchFamily="34" charset="-122"/>
                <a:sym typeface="+mn-ea"/>
              </a:rPr>
              <a:t>申报注意事项</a:t>
            </a:r>
            <a:endParaRPr lang="zh-CN" altLang="en-US" sz="3000" b="1">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87325" y="6296025"/>
            <a:ext cx="12119610" cy="337185"/>
          </a:xfrm>
          <a:prstGeom prst="rect">
            <a:avLst/>
          </a:prstGeom>
          <a:noFill/>
        </p:spPr>
        <p:txBody>
          <a:bodyPr wrap="square" rtlCol="0">
            <a:spAutoFit/>
          </a:bodyPr>
          <a:lstStyle/>
          <a:p>
            <a:r>
              <a:rPr lang="en-US" altLang="zh-CN" sz="1600">
                <a:solidFill>
                  <a:srgbClr val="FF0000"/>
                </a:solidFill>
              </a:rPr>
              <a:t>*</a:t>
            </a:r>
            <a:r>
              <a:rPr lang="zh-CN" altLang="en-US" sz="1600">
                <a:solidFill>
                  <a:srgbClr val="FF0000"/>
                </a:solidFill>
              </a:rPr>
              <a:t>不适用于重点领域研发专题产学研合作项目认定立项方向、广州市产业链创新联合体协同技术攻关专题产业链实施方案征集</a:t>
            </a:r>
            <a:endParaRPr lang="zh-CN" altLang="en-US" sz="1600">
              <a:solidFill>
                <a:srgbClr val="FF0000"/>
              </a:solidFill>
            </a:endParaRPr>
          </a:p>
        </p:txBody>
      </p:sp>
      <p:sp>
        <p:nvSpPr>
          <p:cNvPr id="7" name="文本框 6"/>
          <p:cNvSpPr txBox="1"/>
          <p:nvPr/>
        </p:nvSpPr>
        <p:spPr>
          <a:xfrm>
            <a:off x="299912" y="3586431"/>
            <a:ext cx="8113726" cy="2862322"/>
          </a:xfrm>
          <a:prstGeom prst="rect">
            <a:avLst/>
          </a:prstGeom>
          <a:noFill/>
        </p:spPr>
        <p:txBody>
          <a:bodyPr wrap="square">
            <a:spAutoFit/>
          </a:bodyPr>
          <a:lstStyle/>
          <a:p>
            <a:pPr marL="742950" lvl="1" indent="-285750" algn="l" eaLnBrk="1" latinLnBrk="1" hangingPunct="1">
              <a:lnSpc>
                <a:spcPct val="100000"/>
              </a:lnSpc>
              <a:buClrTx/>
              <a:buSzTx/>
              <a:buFont typeface="Arial" panose="020B0604020202020204" pitchFamily="34" charset="0"/>
              <a:buChar char="•"/>
            </a:pPr>
            <a:r>
              <a:rPr lang="zh-CN" altLang="en-US" sz="2000" dirty="0">
                <a:ea typeface="仿宋_GB2312" panose="02010609030101010101" charset="-122"/>
                <a:sym typeface="+mn-ea"/>
              </a:rPr>
              <a:t>项目年报提交范围说明，</a:t>
            </a:r>
            <a:r>
              <a:rPr lang="en-US" altLang="zh-CN" sz="2000" dirty="0" err="1">
                <a:ea typeface="仿宋_GB2312" panose="02010609030101010101" charset="-122"/>
                <a:sym typeface="+mn-ea"/>
              </a:rPr>
              <a:t>属于以下任意情形的，无需提交上一实施年度情况报告</a:t>
            </a:r>
            <a:r>
              <a:rPr lang="en-US" altLang="zh-CN" sz="2000" dirty="0">
                <a:ea typeface="仿宋_GB2312" panose="02010609030101010101" charset="-122"/>
                <a:sym typeface="+mn-ea"/>
              </a:rPr>
              <a:t>：</a:t>
            </a:r>
            <a:endParaRPr lang="en-US" altLang="zh-CN" sz="2000" dirty="0">
              <a:ea typeface="仿宋_GB2312" panose="02010609030101010101" charset="-122"/>
              <a:sym typeface="+mn-ea"/>
            </a:endParaRPr>
          </a:p>
          <a:p>
            <a:pPr marL="742950" lvl="1" indent="-285750" algn="l" eaLnBrk="1" latinLnBrk="1" hangingPunct="1">
              <a:lnSpc>
                <a:spcPct val="100000"/>
              </a:lnSpc>
              <a:buClrTx/>
              <a:buSzTx/>
              <a:buFont typeface="Arial" panose="020B0604020202020204" pitchFamily="34" charset="0"/>
              <a:buChar char="•"/>
            </a:pPr>
            <a:r>
              <a:rPr lang="en-US" altLang="zh-CN" sz="2000" dirty="0" err="1">
                <a:ea typeface="仿宋_GB2312" panose="02010609030101010101" charset="-122"/>
                <a:sym typeface="+mn-ea"/>
              </a:rPr>
              <a:t>一是纳入全过程管理简政放权改革的项目无需提交</a:t>
            </a:r>
            <a:r>
              <a:rPr lang="en-US" altLang="zh-CN" sz="2000" dirty="0">
                <a:ea typeface="仿宋_GB2312" panose="02010609030101010101" charset="-122"/>
                <a:sym typeface="+mn-ea"/>
              </a:rPr>
              <a:t>；</a:t>
            </a:r>
            <a:endParaRPr lang="en-US" altLang="zh-CN" sz="2000" dirty="0">
              <a:ea typeface="仿宋_GB2312" panose="02010609030101010101" charset="-122"/>
              <a:sym typeface="+mn-ea"/>
            </a:endParaRPr>
          </a:p>
          <a:p>
            <a:pPr marL="742950" lvl="1" indent="-285750" algn="l" eaLnBrk="1" latinLnBrk="1" hangingPunct="1">
              <a:lnSpc>
                <a:spcPct val="100000"/>
              </a:lnSpc>
              <a:buClrTx/>
              <a:buSzTx/>
              <a:buFont typeface="Arial" panose="020B0604020202020204" pitchFamily="34" charset="0"/>
              <a:buChar char="•"/>
            </a:pPr>
            <a:r>
              <a:rPr lang="en-US" altLang="zh-CN" sz="2000" dirty="0" err="1">
                <a:ea typeface="仿宋_GB2312" panose="02010609030101010101" charset="-122"/>
                <a:sym typeface="+mn-ea"/>
              </a:rPr>
              <a:t>二是实施期未满一年的无需提交</a:t>
            </a:r>
            <a:r>
              <a:rPr lang="en-US" altLang="zh-CN" sz="2000" dirty="0">
                <a:ea typeface="仿宋_GB2312" panose="02010609030101010101" charset="-122"/>
                <a:sym typeface="+mn-ea"/>
              </a:rPr>
              <a:t>；</a:t>
            </a:r>
            <a:endParaRPr lang="en-US" altLang="zh-CN" sz="2000" dirty="0">
              <a:ea typeface="仿宋_GB2312" panose="02010609030101010101" charset="-122"/>
              <a:sym typeface="+mn-ea"/>
            </a:endParaRPr>
          </a:p>
          <a:p>
            <a:pPr marL="742950" lvl="1" indent="-285750" algn="l" eaLnBrk="1" latinLnBrk="1" hangingPunct="1">
              <a:lnSpc>
                <a:spcPct val="100000"/>
              </a:lnSpc>
              <a:buClrTx/>
              <a:buSzTx/>
              <a:buFont typeface="Arial" panose="020B0604020202020204" pitchFamily="34" charset="0"/>
              <a:buChar char="•"/>
            </a:pPr>
            <a:r>
              <a:rPr lang="en-US" altLang="zh-CN" sz="2000" dirty="0">
                <a:ea typeface="仿宋_GB2312" panose="02010609030101010101" charset="-122"/>
                <a:sym typeface="+mn-ea"/>
              </a:rPr>
              <a:t>三是2023年度以前（基于“阳光平台”申报的）在研项目无需提交；</a:t>
            </a:r>
            <a:endParaRPr lang="en-US" altLang="zh-CN" sz="2000" dirty="0">
              <a:ea typeface="仿宋_GB2312" panose="02010609030101010101" charset="-122"/>
              <a:sym typeface="+mn-ea"/>
            </a:endParaRPr>
          </a:p>
          <a:p>
            <a:pPr marL="742950" lvl="1" indent="-285750" algn="l" eaLnBrk="1" latinLnBrk="1" hangingPunct="1">
              <a:lnSpc>
                <a:spcPct val="100000"/>
              </a:lnSpc>
              <a:buClrTx/>
              <a:buSzTx/>
              <a:buFont typeface="Arial" panose="020B0604020202020204" pitchFamily="34" charset="0"/>
              <a:buChar char="•"/>
            </a:pPr>
            <a:r>
              <a:rPr lang="en-US" altLang="zh-CN" sz="2000" dirty="0">
                <a:ea typeface="仿宋_GB2312" panose="02010609030101010101" charset="-122"/>
                <a:sym typeface="+mn-ea"/>
              </a:rPr>
              <a:t>四是项目验收当年不需要提交（项目结束日期的次日所属年度，为“验收当年”；如项目结束日期为2024年12月31日，则“验收当年”为2025年）</a:t>
            </a:r>
            <a:r>
              <a:rPr lang="zh-CN" altLang="en-US" sz="2000" dirty="0">
                <a:ea typeface="仿宋_GB2312" panose="02010609030101010101" charset="-122"/>
                <a:sym typeface="+mn-ea"/>
              </a:rPr>
              <a:t>。</a:t>
            </a:r>
            <a:endParaRPr lang="zh-CN" sz="2000" dirty="0">
              <a:ea typeface="仿宋_GB2312" panose="02010609030101010101" charset="-122"/>
              <a:sym typeface="+mn-ea"/>
            </a:endParaRPr>
          </a:p>
          <a:p>
            <a:pPr marL="285750" indent="-285750" algn="l">
              <a:lnSpc>
                <a:spcPct val="100000"/>
              </a:lnSpc>
              <a:buClrTx/>
              <a:buSzTx/>
              <a:buFont typeface="Arial" panose="020B0604020202020204" pitchFamily="34" charset="0"/>
              <a:buChar char="•"/>
            </a:pPr>
            <a:endParaRPr lang="zh-CN" sz="2000" dirty="0">
              <a:ea typeface="仿宋_GB2312" panose="02010609030101010101" charset="-122"/>
              <a:sym typeface="+mn-ea"/>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14742" y="3848239"/>
            <a:ext cx="3119068" cy="22308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388745"/>
            <a:ext cx="10513060" cy="4321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631863" y="1160715"/>
            <a:ext cx="3191741" cy="460375"/>
          </a:xfrm>
          <a:prstGeom prst="rect">
            <a:avLst/>
          </a:prstGeom>
          <a:solidFill>
            <a:srgbClr val="0070C0"/>
          </a:solidFill>
        </p:spPr>
        <p:txBody>
          <a:bodyPr wrap="square">
            <a:spAutoFit/>
          </a:bodyPr>
          <a:lstStyle/>
          <a:p>
            <a:pPr algn="ctr"/>
            <a:r>
              <a:rPr lang="zh-CN" sz="2400" b="1" dirty="0">
                <a:solidFill>
                  <a:schemeClr val="bg1"/>
                </a:solidFill>
                <a:latin typeface="+mn-lt"/>
                <a:ea typeface="+mn-ea"/>
                <a:cs typeface="+mn-ea"/>
                <a:sym typeface="+mn-lt"/>
              </a:rPr>
              <a:t>申报材料</a:t>
            </a:r>
            <a:endParaRPr lang="zh-CN" sz="2400" b="1" dirty="0">
              <a:solidFill>
                <a:schemeClr val="bg1"/>
              </a:solidFill>
              <a:latin typeface="+mn-lt"/>
              <a:ea typeface="+mn-ea"/>
              <a:cs typeface="+mn-ea"/>
              <a:sym typeface="+mn-lt"/>
            </a:endParaRPr>
          </a:p>
        </p:txBody>
      </p:sp>
      <p:sp>
        <p:nvSpPr>
          <p:cNvPr id="13" name="文本框 12"/>
          <p:cNvSpPr txBox="1"/>
          <p:nvPr/>
        </p:nvSpPr>
        <p:spPr>
          <a:xfrm>
            <a:off x="748665" y="1621155"/>
            <a:ext cx="10513060" cy="378460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sz="2000">
                <a:solidFill>
                  <a:srgbClr val="FF0000"/>
                </a:solidFill>
                <a:ea typeface="仿宋_GB2312" panose="02010609030101010101" charset="-122"/>
                <a:sym typeface="+mn-ea"/>
              </a:rPr>
              <a:t>全流程网上申报</a:t>
            </a:r>
            <a:r>
              <a:rPr lang="zh-CN" sz="2000">
                <a:ea typeface="仿宋_GB2312" panose="02010609030101010101" charset="-122"/>
                <a:sym typeface="+mn-ea"/>
              </a:rPr>
              <a:t>，不需要提交纸质材料。</a:t>
            </a:r>
            <a:endParaRPr lang="zh-CN" sz="2000">
              <a:ea typeface="仿宋_GB2312" panose="02010609030101010101" charset="-122"/>
              <a:sym typeface="+mn-ea"/>
            </a:endParaRPr>
          </a:p>
          <a:p>
            <a:pPr marL="285750" indent="-285750">
              <a:lnSpc>
                <a:spcPct val="150000"/>
              </a:lnSpc>
              <a:buFont typeface="Arial" panose="020B0604020202020204" pitchFamily="34" charset="0"/>
              <a:buChar char="•"/>
            </a:pPr>
            <a:r>
              <a:rPr lang="zh-CN" sz="2000">
                <a:ea typeface="仿宋_GB2312" panose="02010609030101010101" charset="-122"/>
                <a:sym typeface="+mn-ea"/>
              </a:rPr>
              <a:t>申报单位为</a:t>
            </a:r>
            <a:r>
              <a:rPr lang="zh-CN" sz="2000">
                <a:solidFill>
                  <a:srgbClr val="FF0000"/>
                </a:solidFill>
                <a:ea typeface="仿宋_GB2312" panose="02010609030101010101" charset="-122"/>
                <a:sym typeface="+mn-ea"/>
              </a:rPr>
              <a:t>视同法人单位统计</a:t>
            </a:r>
            <a:r>
              <a:rPr lang="zh-CN" sz="2000">
                <a:ea typeface="仿宋_GB2312" panose="02010609030101010101" charset="-122"/>
                <a:sym typeface="+mn-ea"/>
              </a:rPr>
              <a:t>的企业非法人分支机构，须在单位注册</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广州科技大脑</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前致函市科技局说明情况，</a:t>
            </a:r>
            <a:r>
              <a:rPr lang="zh-CN" sz="2000">
                <a:solidFill>
                  <a:schemeClr val="tx1"/>
                </a:solidFill>
                <a:ea typeface="仿宋_GB2312" panose="02010609030101010101" charset="-122"/>
                <a:sym typeface="+mn-ea"/>
              </a:rPr>
              <a:t>并提供《营业执照》和纳统证明材料。</a:t>
            </a:r>
            <a:endParaRPr lang="zh-CN" sz="2000">
              <a:solidFill>
                <a:schemeClr val="tx1"/>
              </a:solidFill>
              <a:ea typeface="仿宋_GB2312" panose="02010609030101010101" charset="-122"/>
              <a:sym typeface="+mn-ea"/>
            </a:endParaRPr>
          </a:p>
          <a:p>
            <a:pPr marL="285750" indent="-285750">
              <a:lnSpc>
                <a:spcPct val="150000"/>
              </a:lnSpc>
              <a:buFont typeface="Arial" panose="020B0604020202020204" pitchFamily="34" charset="0"/>
              <a:buChar char="•"/>
            </a:pPr>
            <a:r>
              <a:rPr lang="zh-CN" sz="2000">
                <a:ea typeface="仿宋_GB2312" panose="02010609030101010101" charset="-122"/>
                <a:sym typeface="+mn-ea"/>
              </a:rPr>
              <a:t>申报单位为</a:t>
            </a:r>
            <a:r>
              <a:rPr lang="zh-CN" sz="2000">
                <a:solidFill>
                  <a:srgbClr val="FF0000"/>
                </a:solidFill>
                <a:ea typeface="仿宋_GB2312" panose="02010609030101010101" charset="-122"/>
                <a:sym typeface="+mn-ea"/>
              </a:rPr>
              <a:t>企业</a:t>
            </a:r>
            <a:r>
              <a:rPr lang="zh-CN" sz="2000">
                <a:ea typeface="仿宋_GB2312" panose="02010609030101010101" charset="-122"/>
                <a:sym typeface="+mn-ea"/>
              </a:rPr>
              <a:t>的，需提供企业2023年度的财务审计报告。确因特殊原因无法及时提供的，需上传相关情况说明，附2022年度的财务审计报告。</a:t>
            </a:r>
            <a:endParaRPr lang="zh-CN" sz="2000">
              <a:ea typeface="仿宋_GB2312" panose="02010609030101010101" charset="-122"/>
              <a:sym typeface="+mn-ea"/>
            </a:endParaRPr>
          </a:p>
          <a:p>
            <a:pPr marL="285750" indent="-285750">
              <a:lnSpc>
                <a:spcPct val="150000"/>
              </a:lnSpc>
              <a:buFont typeface="Arial" panose="020B0604020202020204" pitchFamily="34" charset="0"/>
              <a:buChar char="•"/>
            </a:pPr>
            <a:r>
              <a:rPr lang="zh-CN" sz="2000">
                <a:ea typeface="仿宋_GB2312" panose="02010609030101010101" charset="-122"/>
                <a:sym typeface="+mn-ea"/>
              </a:rPr>
              <a:t>与</a:t>
            </a:r>
            <a:r>
              <a:rPr lang="zh-CN" sz="2000">
                <a:solidFill>
                  <a:srgbClr val="FF0000"/>
                </a:solidFill>
                <a:ea typeface="仿宋_GB2312" panose="02010609030101010101" charset="-122"/>
                <a:sym typeface="+mn-ea"/>
              </a:rPr>
              <a:t>合作单位</a:t>
            </a:r>
            <a:r>
              <a:rPr lang="zh-CN" sz="2000">
                <a:ea typeface="仿宋_GB2312" panose="02010609030101010101" charset="-122"/>
                <a:sym typeface="+mn-ea"/>
              </a:rPr>
              <a:t>联合申报的项目，应按照模板签订合作协议。合作协议内容应与所申报项目研究内容密切相关。</a:t>
            </a:r>
            <a:endParaRPr lang="zh-CN" sz="2000">
              <a:ea typeface="仿宋_GB2312" panose="02010609030101010101" charset="-122"/>
              <a:sym typeface="+mn-ea"/>
            </a:endParaRPr>
          </a:p>
          <a:p>
            <a:pPr marL="285750" indent="-285750">
              <a:lnSpc>
                <a:spcPct val="150000"/>
              </a:lnSpc>
              <a:buFont typeface="Arial" panose="020B0604020202020204" pitchFamily="34" charset="0"/>
              <a:buChar char="•"/>
            </a:pPr>
            <a:endParaRPr lang="zh-CN" altLang="zh-CN" sz="2000" dirty="0">
              <a:latin typeface="+mn-lt"/>
              <a:ea typeface="仿宋_GB2312" panose="02010609030101010101" charset="-122"/>
              <a:cs typeface="+mn-ea"/>
              <a:sym typeface="+mn-ea"/>
            </a:endParaRPr>
          </a:p>
        </p:txBody>
      </p:sp>
      <p:sp>
        <p:nvSpPr>
          <p:cNvPr id="4" name="文本框 3"/>
          <p:cNvSpPr txBox="1"/>
          <p:nvPr/>
        </p:nvSpPr>
        <p:spPr>
          <a:xfrm>
            <a:off x="28638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a:latin typeface="微软雅黑" panose="020B0503020204020204" pitchFamily="34" charset="-122"/>
                <a:ea typeface="微软雅黑" panose="020B0503020204020204" pitchFamily="34" charset="-122"/>
                <a:sym typeface="+mn-ea"/>
              </a:rPr>
              <a:t>申报注意事项</a:t>
            </a:r>
            <a:endParaRPr lang="zh-CN" altLang="en-US" sz="3000" b="1">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87325" y="6296025"/>
            <a:ext cx="12119610" cy="337185"/>
          </a:xfrm>
          <a:prstGeom prst="rect">
            <a:avLst/>
          </a:prstGeom>
          <a:noFill/>
        </p:spPr>
        <p:txBody>
          <a:bodyPr wrap="square" rtlCol="0">
            <a:spAutoFit/>
          </a:bodyPr>
          <a:lstStyle/>
          <a:p>
            <a:r>
              <a:rPr lang="en-US" altLang="zh-CN" sz="1600">
                <a:solidFill>
                  <a:srgbClr val="FF0000"/>
                </a:solidFill>
              </a:rPr>
              <a:t>*</a:t>
            </a:r>
            <a:r>
              <a:rPr lang="zh-CN" altLang="en-US" sz="1600">
                <a:solidFill>
                  <a:srgbClr val="FF0000"/>
                </a:solidFill>
              </a:rPr>
              <a:t>不适用于重点领域研发专题产学研合作项目认定立项方向、广州市产业链创新联合体协同技术攻关专题产业链实施方案征集</a:t>
            </a:r>
            <a:endParaRPr lang="zh-CN" altLang="en-US" sz="16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388745"/>
            <a:ext cx="10513060" cy="4734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631863" y="1160715"/>
            <a:ext cx="3191741" cy="460375"/>
          </a:xfrm>
          <a:prstGeom prst="rect">
            <a:avLst/>
          </a:prstGeom>
          <a:solidFill>
            <a:srgbClr val="0070C0"/>
          </a:solidFill>
        </p:spPr>
        <p:txBody>
          <a:bodyPr wrap="square">
            <a:spAutoFit/>
          </a:bodyPr>
          <a:lstStyle/>
          <a:p>
            <a:pPr algn="ctr"/>
            <a:r>
              <a:rPr lang="zh-CN" sz="2400" b="1" dirty="0">
                <a:solidFill>
                  <a:schemeClr val="bg1"/>
                </a:solidFill>
                <a:latin typeface="+mn-lt"/>
                <a:ea typeface="+mn-ea"/>
                <a:cs typeface="+mn-ea"/>
                <a:sym typeface="+mn-lt"/>
              </a:rPr>
              <a:t>申报程序</a:t>
            </a:r>
            <a:endParaRPr lang="zh-CN" sz="2400" b="1" dirty="0">
              <a:solidFill>
                <a:schemeClr val="bg1"/>
              </a:solidFill>
              <a:latin typeface="+mn-lt"/>
              <a:ea typeface="+mn-ea"/>
              <a:cs typeface="+mn-ea"/>
              <a:sym typeface="+mn-lt"/>
            </a:endParaRPr>
          </a:p>
        </p:txBody>
      </p:sp>
      <p:sp>
        <p:nvSpPr>
          <p:cNvPr id="13" name="文本框 12"/>
          <p:cNvSpPr txBox="1"/>
          <p:nvPr/>
        </p:nvSpPr>
        <p:spPr>
          <a:xfrm>
            <a:off x="748665" y="1621155"/>
            <a:ext cx="10513060" cy="4399915"/>
          </a:xfrm>
          <a:prstGeom prst="rect">
            <a:avLst/>
          </a:prstGeom>
          <a:noFill/>
        </p:spPr>
        <p:txBody>
          <a:bodyPr wrap="square">
            <a:spAutoFit/>
          </a:bodyPr>
          <a:lstStyle/>
          <a:p>
            <a:pPr marL="285750" indent="-285750">
              <a:buFont typeface="Arial" panose="020B0604020202020204" pitchFamily="34" charset="0"/>
              <a:buChar char="•"/>
            </a:pPr>
            <a:r>
              <a:rPr lang="zh-CN" sz="2000">
                <a:solidFill>
                  <a:srgbClr val="FF0000"/>
                </a:solidFill>
                <a:ea typeface="仿宋_GB2312" panose="02010609030101010101" charset="-122"/>
                <a:sym typeface="+mn-ea"/>
              </a:rPr>
              <a:t>申报单位、合作单位注册</a:t>
            </a:r>
            <a:r>
              <a:rPr lang="zh-CN" sz="2000">
                <a:ea typeface="仿宋_GB2312" panose="02010609030101010101" charset="-122"/>
                <a:sym typeface="+mn-ea"/>
              </a:rPr>
              <a:t>。申报单位、合作单位进入</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广州科技大脑</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按要求完成单位用户注册（新开户），获取单位用户名及密码；已有单位用户账号的，无需另行注册。</a:t>
            </a:r>
            <a:endParaRPr lang="zh-CN" sz="2000">
              <a:ea typeface="仿宋_GB2312" panose="02010609030101010101" charset="-122"/>
              <a:sym typeface="+mn-ea"/>
            </a:endParaRPr>
          </a:p>
          <a:p>
            <a:pPr marL="285750" indent="-285750">
              <a:buFont typeface="Arial" panose="020B0604020202020204" pitchFamily="34" charset="0"/>
              <a:buChar char="•"/>
            </a:pPr>
            <a:endParaRPr lang="zh-CN" sz="2000">
              <a:ea typeface="仿宋_GB2312" panose="02010609030101010101" charset="-122"/>
              <a:sym typeface="+mn-ea"/>
            </a:endParaRPr>
          </a:p>
          <a:p>
            <a:pPr marL="285750" indent="-285750">
              <a:buFont typeface="Arial" panose="020B0604020202020204" pitchFamily="34" charset="0"/>
              <a:buChar char="•"/>
            </a:pPr>
            <a:r>
              <a:rPr lang="zh-CN" sz="2000">
                <a:solidFill>
                  <a:srgbClr val="FF0000"/>
                </a:solidFill>
                <a:ea typeface="仿宋_GB2312" panose="02010609030101010101" charset="-122"/>
                <a:sym typeface="+mn-ea"/>
              </a:rPr>
              <a:t>单位和申报人信息维护</a:t>
            </a:r>
            <a:r>
              <a:rPr lang="zh-CN" sz="2000">
                <a:ea typeface="仿宋_GB2312" panose="02010609030101010101" charset="-122"/>
                <a:sym typeface="+mn-ea"/>
              </a:rPr>
              <a:t>。单位用户登录</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广州科技大脑</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，完善录入单位信息基本情况。申报人根据需要自行注册账号，完善个人信息。</a:t>
            </a:r>
            <a:endParaRPr lang="zh-CN" sz="2000">
              <a:ea typeface="仿宋_GB2312" panose="02010609030101010101" charset="-122"/>
              <a:sym typeface="+mn-ea"/>
            </a:endParaRPr>
          </a:p>
          <a:p>
            <a:pPr marL="285750" indent="-285750">
              <a:buFont typeface="Arial" panose="020B0604020202020204" pitchFamily="34" charset="0"/>
              <a:buChar char="•"/>
            </a:pPr>
            <a:endParaRPr lang="zh-CN" sz="2000">
              <a:ea typeface="仿宋_GB2312" panose="02010609030101010101" charset="-122"/>
              <a:sym typeface="+mn-ea"/>
            </a:endParaRPr>
          </a:p>
          <a:p>
            <a:pPr marL="285750" indent="-285750">
              <a:buFont typeface="Arial" panose="020B0604020202020204" pitchFamily="34" charset="0"/>
              <a:buChar char="•"/>
            </a:pPr>
            <a:r>
              <a:rPr lang="zh-CN" sz="2000">
                <a:solidFill>
                  <a:srgbClr val="FF0000"/>
                </a:solidFill>
                <a:ea typeface="仿宋_GB2312" panose="02010609030101010101" charset="-122"/>
                <a:sym typeface="+mn-ea"/>
              </a:rPr>
              <a:t>项目申报</a:t>
            </a:r>
            <a:r>
              <a:rPr lang="zh-CN" sz="2000">
                <a:ea typeface="仿宋_GB2312" panose="02010609030101010101" charset="-122"/>
                <a:sym typeface="+mn-ea"/>
              </a:rPr>
              <a:t>。申报人登录</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广州科技大脑</a:t>
            </a:r>
            <a:r>
              <a:rPr lang="en-US" sz="2000">
                <a:latin typeface="仿宋_GB2312" panose="02010609030101010101" charset="-122"/>
                <a:ea typeface="宋体" panose="02010600030101010101" pitchFamily="2" charset="-122"/>
                <a:sym typeface="+mn-ea"/>
              </a:rPr>
              <a:t>”</a:t>
            </a:r>
            <a:r>
              <a:rPr lang="zh-CN" sz="2000">
                <a:ea typeface="仿宋_GB2312" panose="02010609030101010101" charset="-122"/>
                <a:sym typeface="+mn-ea"/>
              </a:rPr>
              <a:t>，选择该项目专题，在线填写申报材料后，提交至申报单位审核。</a:t>
            </a:r>
            <a:endParaRPr lang="zh-CN" sz="2000">
              <a:ea typeface="仿宋_GB2312" panose="02010609030101010101" charset="-122"/>
              <a:sym typeface="+mn-ea"/>
            </a:endParaRPr>
          </a:p>
          <a:p>
            <a:pPr marL="285750" indent="-285750">
              <a:buFont typeface="Arial" panose="020B0604020202020204" pitchFamily="34" charset="0"/>
              <a:buChar char="•"/>
            </a:pPr>
            <a:endParaRPr lang="zh-CN" sz="2000">
              <a:ea typeface="仿宋_GB2312" panose="02010609030101010101" charset="-122"/>
              <a:sym typeface="+mn-ea"/>
            </a:endParaRPr>
          </a:p>
          <a:p>
            <a:pPr marL="285750" indent="-285750">
              <a:buFont typeface="Arial" panose="020B0604020202020204" pitchFamily="34" charset="0"/>
              <a:buChar char="•"/>
            </a:pPr>
            <a:r>
              <a:rPr lang="zh-CN" sz="2000">
                <a:solidFill>
                  <a:srgbClr val="FF0000"/>
                </a:solidFill>
                <a:ea typeface="仿宋_GB2312" panose="02010609030101010101" charset="-122"/>
                <a:sym typeface="+mn-ea"/>
              </a:rPr>
              <a:t>单位审核</a:t>
            </a:r>
            <a:r>
              <a:rPr lang="zh-CN" sz="2000">
                <a:ea typeface="仿宋_GB2312" panose="02010609030101010101" charset="-122"/>
                <a:sym typeface="+mn-ea"/>
              </a:rPr>
              <a:t>。申报单位对申报材料进行认真审查，确保申报质量，通过后提交至组织单位审核。</a:t>
            </a:r>
            <a:endParaRPr lang="zh-CN" sz="2000">
              <a:ea typeface="仿宋_GB2312" panose="02010609030101010101" charset="-122"/>
              <a:sym typeface="+mn-ea"/>
            </a:endParaRPr>
          </a:p>
          <a:p>
            <a:pPr marL="285750" indent="-285750">
              <a:buFont typeface="Arial" panose="020B0604020202020204" pitchFamily="34" charset="0"/>
              <a:buChar char="•"/>
            </a:pPr>
            <a:endParaRPr lang="zh-CN" sz="2000">
              <a:ea typeface="仿宋_GB2312" panose="02010609030101010101" charset="-122"/>
              <a:sym typeface="+mn-ea"/>
            </a:endParaRPr>
          </a:p>
          <a:p>
            <a:pPr marL="285750" indent="-285750">
              <a:buFont typeface="Arial" panose="020B0604020202020204" pitchFamily="34" charset="0"/>
              <a:buChar char="•"/>
            </a:pPr>
            <a:r>
              <a:rPr lang="zh-CN" sz="2000">
                <a:solidFill>
                  <a:srgbClr val="FF0000"/>
                </a:solidFill>
                <a:ea typeface="仿宋_GB2312" panose="02010609030101010101" charset="-122"/>
                <a:sym typeface="+mn-ea"/>
              </a:rPr>
              <a:t>审核推荐</a:t>
            </a:r>
            <a:r>
              <a:rPr lang="zh-CN" sz="2000">
                <a:ea typeface="仿宋_GB2312" panose="02010609030101010101" charset="-122"/>
                <a:sym typeface="+mn-ea"/>
              </a:rPr>
              <a:t>。组织单位对申报材料进行网上推荐。申报单位如需修改申报信息可与组织单位联系，经组织单位网上推荐的项目不再退回修改。</a:t>
            </a:r>
            <a:endParaRPr lang="zh-CN" altLang="zh-CN" sz="2000" dirty="0">
              <a:latin typeface="+mn-lt"/>
              <a:ea typeface="仿宋_GB2312" panose="02010609030101010101" charset="-122"/>
              <a:cs typeface="+mn-ea"/>
              <a:sym typeface="+mn-ea"/>
            </a:endParaRPr>
          </a:p>
        </p:txBody>
      </p:sp>
      <p:sp>
        <p:nvSpPr>
          <p:cNvPr id="4" name="文本框 3"/>
          <p:cNvSpPr txBox="1"/>
          <p:nvPr/>
        </p:nvSpPr>
        <p:spPr>
          <a:xfrm>
            <a:off x="28638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a:latin typeface="微软雅黑" panose="020B0503020204020204" pitchFamily="34" charset="-122"/>
                <a:ea typeface="微软雅黑" panose="020B0503020204020204" pitchFamily="34" charset="-122"/>
                <a:sym typeface="+mn-ea"/>
              </a:rPr>
              <a:t>申报注意事项</a:t>
            </a:r>
            <a:endParaRPr lang="zh-CN" altLang="en-US" sz="3000" b="1">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custDataLst>
              <p:tags r:id="rId1"/>
            </p:custDataLst>
          </p:nvPr>
        </p:nvPicPr>
        <p:blipFill>
          <a:blip r:embed="rId2"/>
          <a:stretch>
            <a:fillRect/>
          </a:stretch>
        </p:blipFill>
        <p:spPr>
          <a:xfrm>
            <a:off x="10836910" y="5603240"/>
            <a:ext cx="1139825" cy="1295400"/>
          </a:xfrm>
          <a:prstGeom prst="rect">
            <a:avLst/>
          </a:prstGeom>
        </p:spPr>
      </p:pic>
      <p:sp>
        <p:nvSpPr>
          <p:cNvPr id="6" name="文本框 5"/>
          <p:cNvSpPr txBox="1"/>
          <p:nvPr/>
        </p:nvSpPr>
        <p:spPr>
          <a:xfrm>
            <a:off x="6495415" y="6341745"/>
            <a:ext cx="3914775" cy="337185"/>
          </a:xfrm>
          <a:prstGeom prst="rect">
            <a:avLst/>
          </a:prstGeom>
          <a:noFill/>
        </p:spPr>
        <p:txBody>
          <a:bodyPr wrap="square" rtlCol="0">
            <a:spAutoFit/>
          </a:bodyPr>
          <a:lstStyle/>
          <a:p>
            <a:r>
              <a:rPr lang="zh-CN" sz="1600">
                <a:solidFill>
                  <a:srgbClr val="FF0000"/>
                </a:solidFill>
              </a:rPr>
              <a:t>广州科技大脑：</a:t>
            </a:r>
            <a:r>
              <a:rPr sz="1600">
                <a:solidFill>
                  <a:srgbClr val="FF0000"/>
                </a:solidFill>
              </a:rPr>
              <a:t>https://gzsti.gzsi.gov.cn</a:t>
            </a:r>
            <a:endParaRPr sz="16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6385" y="220345"/>
            <a:ext cx="9772650" cy="70320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微软雅黑" panose="020B0503020204020204" pitchFamily="34" charset="-122"/>
                <a:ea typeface="微软雅黑" panose="020B0503020204020204" pitchFamily="34" charset="-122"/>
                <a:sym typeface="+mn-ea"/>
              </a:rPr>
              <a:t>申报系统简介</a:t>
            </a:r>
            <a:endParaRPr lang="zh-CN" altLang="en-US" sz="3000" b="1"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49225" y="1137285"/>
            <a:ext cx="11734800" cy="5511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6385" y="220345"/>
            <a:ext cx="9772650" cy="70320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微软雅黑" panose="020B0503020204020204" pitchFamily="34" charset="-122"/>
                <a:ea typeface="微软雅黑" panose="020B0503020204020204" pitchFamily="34" charset="-122"/>
                <a:sym typeface="+mn-ea"/>
              </a:rPr>
              <a:t>申报系统简介</a:t>
            </a:r>
            <a:endParaRPr lang="zh-CN" altLang="en-US" sz="3000" b="1"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71450" y="1126490"/>
            <a:ext cx="11734800" cy="5511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638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微软雅黑" panose="020B0503020204020204" pitchFamily="34" charset="-122"/>
                <a:ea typeface="微软雅黑" panose="020B0503020204020204" pitchFamily="34" charset="-122"/>
                <a:sym typeface="+mn-ea"/>
              </a:rPr>
              <a:t>申报时间</a:t>
            </a:r>
            <a:endParaRPr lang="zh-CN" altLang="en-US" sz="3000" b="1" dirty="0">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custDataLst>
              <p:tags r:id="rId1"/>
            </p:custDataLst>
          </p:nvPr>
        </p:nvGraphicFramePr>
        <p:xfrm>
          <a:off x="286385" y="1411605"/>
          <a:ext cx="11466830" cy="4329303"/>
        </p:xfrm>
        <a:graphic>
          <a:graphicData uri="http://schemas.openxmlformats.org/drawingml/2006/table">
            <a:tbl>
              <a:tblPr firstRow="1" bandRow="1">
                <a:tableStyleId>{5C22544A-7EE6-4342-B048-85BDC9FD1C3A}</a:tableStyleId>
              </a:tblPr>
              <a:tblGrid>
                <a:gridCol w="4425315"/>
                <a:gridCol w="2113280"/>
                <a:gridCol w="1974215"/>
                <a:gridCol w="2954020"/>
              </a:tblGrid>
              <a:tr h="370840">
                <a:tc>
                  <a:txBody>
                    <a:bodyPr/>
                    <a:lstStyle/>
                    <a:p>
                      <a:pPr algn="ctr">
                        <a:lnSpc>
                          <a:spcPts val="2200"/>
                        </a:lnSpc>
                        <a:buClrTx/>
                        <a:buSzTx/>
                        <a:buNone/>
                      </a:pPr>
                      <a:r>
                        <a:rPr lang="zh-CN" altLang="en-US" sz="1600" b="1" dirty="0">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专题</a:t>
                      </a:r>
                      <a:endParaRPr lang="zh-CN" altLang="en-US" sz="1600" b="1" dirty="0">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ctr" latinLnBrk="1">
                        <a:lnSpc>
                          <a:spcPts val="2200"/>
                        </a:lnSpc>
                        <a:buNone/>
                      </a:pPr>
                      <a:r>
                        <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网上申报开始</a:t>
                      </a:r>
                      <a:endPar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algn="ctr" latinLnBrk="1">
                        <a:lnSpc>
                          <a:spcPts val="2200"/>
                        </a:lnSpc>
                        <a:buClrTx/>
                        <a:buSzTx/>
                        <a:buNone/>
                      </a:pP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网上申报截止</a:t>
                      </a:r>
                      <a:endPar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algn="ctr" latinLnBrk="1">
                        <a:lnSpc>
                          <a:spcPts val="2200"/>
                        </a:lnSpc>
                        <a:buClrTx/>
                        <a:buSzTx/>
                        <a:buNone/>
                      </a:pPr>
                      <a:r>
                        <a:rPr 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组织单位审核截止</a:t>
                      </a:r>
                      <a:endPar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527050">
                <a:tc>
                  <a:txBody>
                    <a:bodyPr/>
                    <a:lstStyle/>
                    <a:p>
                      <a:pPr algn="l">
                        <a:lnSpc>
                          <a:spcPts val="2200"/>
                        </a:lnSpc>
                        <a:buClrTx/>
                        <a:buSzTx/>
                        <a:buNone/>
                      </a:pPr>
                      <a:r>
                        <a:rPr lang="zh-CN" altLang="en-US" sz="1400" b="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基础与应用基础研究专题业务咨询</a:t>
                      </a:r>
                      <a:endParaRPr lang="zh-CN" altLang="en-US" sz="1400" b="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indent="0">
                        <a:buNone/>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4月22日9:00</a:t>
                      </a:r>
                      <a:endParaRPr lang="en-US"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algn="l" latinLnBrk="1">
                        <a:lnSpc>
                          <a:spcPts val="2200"/>
                        </a:lnSpc>
                        <a:buNone/>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项目组织单位根据项目遴选时间拟定</a:t>
                      </a:r>
                      <a:endPar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68580" marR="68580" marT="0" marB="0" anchor="ctr"/>
                </a:tc>
                <a:tc>
                  <a:txBody>
                    <a:bodyPr/>
                    <a:lstStyle/>
                    <a:p>
                      <a:pPr algn="l" latinLnBrk="1">
                        <a:lnSpc>
                          <a:spcPts val="2200"/>
                        </a:lnSpc>
                        <a:buNone/>
                      </a:pPr>
                      <a:r>
                        <a:rPr 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7月31日18:00</a:t>
                      </a:r>
                      <a:endParaRPr 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latinLnBrk="1">
                        <a:lnSpc>
                          <a:spcPts val="2200"/>
                        </a:lnSpc>
                        <a:buNone/>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（组织单位上传建议项目清单）</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376555">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市校（院）企联合资助专题业务咨询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indent="0">
                        <a:buNone/>
                      </a:pPr>
                      <a:r>
                        <a:rPr 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4月22日9:00</a:t>
                      </a:r>
                      <a:endParaRPr lang="en-US"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algn="l" latinLnBrk="1">
                        <a:lnSpc>
                          <a:spcPts val="2200"/>
                        </a:lnSpc>
                        <a:buClrTx/>
                        <a:buSzTx/>
                        <a:buNone/>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项目组织单位根据项目遴选时间拟定</a:t>
                      </a:r>
                      <a:endPar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68580" marR="68580" marT="0" marB="0" anchor="ctr"/>
                </a:tc>
                <a:tc>
                  <a:txBody>
                    <a:bodyPr/>
                    <a:lstStyle/>
                    <a:p>
                      <a:pPr indent="0">
                        <a:buNone/>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7月31日18:00</a:t>
                      </a:r>
                      <a:endPar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None/>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（组织单位上传推荐项目清单）</a:t>
                      </a:r>
                      <a:endParaRPr lang="zh-CN"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40894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农业和社会发展科技专题业务咨询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indent="0">
                        <a:buNone/>
                      </a:pPr>
                      <a:r>
                        <a:rPr 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4月22日9:00</a:t>
                      </a:r>
                      <a:endParaRPr lang="en-US"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algn="l" latinLnBrk="1">
                        <a:lnSpc>
                          <a:spcPts val="2200"/>
                        </a:lnSpc>
                        <a:buClrTx/>
                        <a:buSzTx/>
                        <a:buNone/>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6月20日18:00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indent="0">
                        <a:buNone/>
                      </a:pPr>
                      <a:r>
                        <a:rPr 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6月24日18:00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65024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重点领域研发专题产学研合作项目认定立项方向业务咨询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indent="0">
                        <a:buNone/>
                      </a:pPr>
                      <a:r>
                        <a:rPr lang="en-US"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9:00</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indent="0">
                        <a:buNone/>
                      </a:pPr>
                      <a:r>
                        <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常年申报，分批次受理</a:t>
                      </a:r>
                      <a:endParaRPr lang="zh-CN" altLang="en-US" sz="1400" b="0" i="0" u="none" kern="1200" baseline="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indent="0">
                        <a:buNone/>
                      </a:pPr>
                      <a:r>
                        <a:rPr lang="zh-CN" altLang="en-US" sz="1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常年申报，分批次受理</a:t>
                      </a:r>
                      <a:endParaRPr lang="zh-CN" altLang="en-US" sz="1400" b="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marL="68580" marR="68580" marT="0" marB="0" anchor="ctr"/>
                </a:tc>
              </a:tr>
              <a:tr h="484505">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国家重点研发计划“递补支持”专题业务咨询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tc>
                <a:tc>
                  <a:txBody>
                    <a:bodyPr/>
                    <a:lstStyle/>
                    <a:p>
                      <a:pPr indent="0">
                        <a:buNone/>
                      </a:pPr>
                      <a:r>
                        <a:rPr lang="en-US" sz="1400" b="0" i="0" u="non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4月22日9:00</a:t>
                      </a:r>
                      <a:endParaRPr lang="en-US" altLang="en-US" sz="1400" b="0" i="0" u="non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indent="0">
                        <a:buNone/>
                      </a:pPr>
                      <a:r>
                        <a:rPr 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6月3日18:00</a:t>
                      </a:r>
                      <a:endParaRPr lang="en-US"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indent="0">
                        <a:buNone/>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6月7日18:00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45720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广州市产业链创新联合体协同技术攻关专题产业链实施方案征集业务咨询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indent="0">
                        <a:buNone/>
                      </a:pPr>
                      <a:r>
                        <a:rPr lang="en-US"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9:00</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indent="0">
                        <a:buNone/>
                      </a:pPr>
                      <a:r>
                        <a:rPr lang="en-US"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18:00</a:t>
                      </a:r>
                      <a:endParaRPr lang="en-US" altLang="zh-CN"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indent="0">
                        <a:buNone/>
                      </a:pPr>
                      <a:r>
                        <a:rPr lang="en-US"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日</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18:00</a:t>
                      </a:r>
                      <a:endParaRPr lang="en-US" altLang="zh-CN"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37084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科普专题业务咨询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indent="0">
                        <a:buNone/>
                      </a:pPr>
                      <a:r>
                        <a:rPr 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4月22日9:00</a:t>
                      </a:r>
                      <a:endParaRPr lang="en-US" altLang="en-US" sz="1400" b="0" i="0" u="non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indent="0">
                        <a:buNone/>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5月30日18:00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algn="l" latinLnBrk="1">
                        <a:lnSpc>
                          <a:spcPts val="2200"/>
                        </a:lnSpc>
                        <a:buClrTx/>
                        <a:buSzTx/>
                        <a:buNone/>
                      </a:pPr>
                      <a:r>
                        <a:rPr 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6月6日18:00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358775">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农村科技特派员专题业务咨询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indent="0">
                        <a:buNone/>
                      </a:pPr>
                      <a:r>
                        <a:rPr 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4月22日9:00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indent="0">
                        <a:buNone/>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6月17日18:00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c>
                  <a:txBody>
                    <a:bodyPr/>
                    <a:lstStyle/>
                    <a:p>
                      <a:pPr indent="0">
                        <a:buNone/>
                      </a:pP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6月21日18:00</a:t>
                      </a:r>
                      <a:endParaRPr lang="en-US" altLang="en-US" sz="14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6385" y="220345"/>
            <a:ext cx="9772650" cy="703206"/>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微软雅黑" panose="020B0503020204020204" pitchFamily="34" charset="-122"/>
                <a:ea typeface="微软雅黑" panose="020B0503020204020204" pitchFamily="34" charset="-122"/>
                <a:sym typeface="+mn-ea"/>
              </a:rPr>
              <a:t>申报联系方式</a:t>
            </a:r>
            <a:endParaRPr lang="zh-CN" altLang="en-US" sz="3000" b="1" dirty="0">
              <a:latin typeface="微软雅黑" panose="020B0503020204020204" pitchFamily="34" charset="-122"/>
              <a:ea typeface="微软雅黑" panose="020B0503020204020204" pitchFamily="34" charset="-122"/>
              <a:sym typeface="+mn-ea"/>
            </a:endParaRPr>
          </a:p>
        </p:txBody>
      </p:sp>
      <p:graphicFrame>
        <p:nvGraphicFramePr>
          <p:cNvPr id="2" name="表格 1"/>
          <p:cNvGraphicFramePr/>
          <p:nvPr>
            <p:custDataLst>
              <p:tags r:id="rId1"/>
            </p:custDataLst>
          </p:nvPr>
        </p:nvGraphicFramePr>
        <p:xfrm>
          <a:off x="120650" y="1016635"/>
          <a:ext cx="11930380" cy="5722620"/>
        </p:xfrm>
        <a:graphic>
          <a:graphicData uri="http://schemas.openxmlformats.org/drawingml/2006/table">
            <a:tbl>
              <a:tblPr firstRow="1" bandRow="1">
                <a:tableStyleId>{5C22544A-7EE6-4342-B048-85BDC9FD1C3A}</a:tableStyleId>
              </a:tblPr>
              <a:tblGrid>
                <a:gridCol w="4881880"/>
                <a:gridCol w="7048500"/>
              </a:tblGrid>
              <a:tr h="370840">
                <a:tc>
                  <a:txBody>
                    <a:bodyPr/>
                    <a:lstStyle/>
                    <a:p>
                      <a:pPr algn="ctr">
                        <a:lnSpc>
                          <a:spcPts val="2200"/>
                        </a:lnSpc>
                        <a:buClrTx/>
                        <a:buSzTx/>
                        <a:buNone/>
                      </a:pPr>
                      <a:r>
                        <a:rPr lang="zh-CN" altLang="en-US" sz="1600" b="1" dirty="0">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rPr>
                        <a:t>咨询类型</a:t>
                      </a:r>
                      <a:endParaRPr lang="zh-CN" altLang="en-US" sz="1600" b="1" dirty="0">
                        <a:solidFill>
                          <a:schemeClr val="tx1"/>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ctr" latinLnBrk="1">
                        <a:lnSpc>
                          <a:spcPts val="2200"/>
                        </a:lnSpc>
                        <a:buNone/>
                      </a:pPr>
                      <a:r>
                        <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联系方式</a:t>
                      </a:r>
                      <a:endParaRPr 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365760">
                <a:tc>
                  <a:txBody>
                    <a:bodyPr/>
                    <a:lstStyle/>
                    <a:p>
                      <a:pPr algn="l">
                        <a:lnSpc>
                          <a:spcPts val="2200"/>
                        </a:lnSpc>
                        <a:buClrTx/>
                        <a:buSzTx/>
                        <a:buNone/>
                      </a:pPr>
                      <a:r>
                        <a:rPr lang="zh-CN" altLang="en-US" sz="1400" b="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基础与应用基础研究专题业务咨询</a:t>
                      </a:r>
                      <a:endParaRPr lang="zh-CN" altLang="en-US" sz="1400" b="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None/>
                      </a:pPr>
                      <a:r>
                        <a:rPr lang="zh-CN" altLang="en-US" sz="14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基础研究处</a:t>
                      </a:r>
                      <a:r>
                        <a:rPr lang="en-US" altLang="zh-CN" sz="14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蒋韬略，83124150；李</a:t>
                      </a:r>
                      <a:r>
                        <a:rPr lang="en-US" altLang="zh-CN" sz="14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磊，83124052。</a:t>
                      </a:r>
                      <a:endParaRPr lang="zh-CN" altLang="en-US" sz="1400" b="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36576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市校（院）企联合资助专题业务咨询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基础研究处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兴，83124149；王洁桦，83124152</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711194">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农业和社会发展科技专题业务咨询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农业和社会发展科技处</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乡村振兴科技领域：刘晓辉，83124045、83124047；</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社会发展科技领域：冯</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杰，83124140、83124048；</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生物医药与健康科技领域：张永生，83124046、83124145。</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42037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重点领域研发专题产学研合作项目认定立项方向业务咨询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产学研结合处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吴家锐，83124065；莫晓波，83124064。</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429895">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国家重点研发计划“递补支持”专题业务咨询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高新技术方向（高新技术处）：杨欣卉，83124132；　　</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农业和社会发展科技方向（农业和社会发展科技处）：刘晓辉，83124047。</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54102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广州市产业链创新联合体协同技术攻关专题产业链实施方案征集业务咨询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高新技术方向（高新技术处）：杨欣卉，83124132；　　</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农业和社会发展科技方向（农业和社会发展科技处）：刘晓辉，83124047。</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374650">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科普专题业务咨询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引进智力与管理处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王春艳，83124156；袁耀飞，83124180。</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474345">
                <a:tc>
                  <a:txBody>
                    <a:bodyPr/>
                    <a:lstStyle/>
                    <a:p>
                      <a:pPr algn="l">
                        <a:lnSpc>
                          <a:spcPts val="2200"/>
                        </a:lnSpc>
                        <a:buClrTx/>
                        <a:buSzTx/>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农村科技特派员专题业务咨询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latinLnBrk="1">
                        <a:lnSpc>
                          <a:spcPts val="2200"/>
                        </a:lnSpc>
                        <a:buClrTx/>
                        <a:buSzTx/>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农业和社会发展科技处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刘晓辉，83124045、83124047。</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tc>
              </a:tr>
              <a:tr h="420370">
                <a:tc>
                  <a:txBody>
                    <a:bodyPr/>
                    <a:lstStyle/>
                    <a:p>
                      <a:pPr algn="l">
                        <a:lnSpc>
                          <a:spcPts val="2200"/>
                        </a:lnSpc>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项目申报限制咨询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a:lnSpc>
                          <a:spcPts val="2200"/>
                        </a:lnSpc>
                        <a:buClrTx/>
                        <a:buSzTx/>
                        <a:buNone/>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资源配置与管理处</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张文怡，83124139</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248920">
                <a:tc>
                  <a:txBody>
                    <a:bodyPr/>
                    <a:lstStyle/>
                    <a:p>
                      <a:pPr algn="l">
                        <a:lnSpc>
                          <a:spcPts val="2200"/>
                        </a:lnSpc>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单位注册信息维护咨询</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a:lnSpc>
                          <a:spcPts val="2200"/>
                        </a:lnSpc>
                        <a:buClrTx/>
                        <a:buSzTx/>
                        <a:buNone/>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广州市科技项目评审中心</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戴贵宝</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83588209</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290830">
                <a:tc>
                  <a:txBody>
                    <a:bodyPr/>
                    <a:lstStyle/>
                    <a:p>
                      <a:pPr algn="l">
                        <a:lnSpc>
                          <a:spcPts val="2200"/>
                        </a:lnSpc>
                        <a:buNone/>
                      </a:pPr>
                      <a:r>
                        <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rPr>
                        <a:t>申报系统技术支持</a:t>
                      </a:r>
                      <a:endParaRPr lang="zh-CN" altLang="en-US" sz="1400" dirty="0">
                        <a:solidFill>
                          <a:schemeClr val="accent1">
                            <a:lumMod val="75000"/>
                          </a:schemeClr>
                        </a:solidFill>
                        <a:latin typeface="微软雅黑" panose="020B0503020204020204" pitchFamily="34" charset="-122"/>
                        <a:ea typeface="微软雅黑" panose="020B0503020204020204" pitchFamily="34" charset="-122"/>
                        <a:cs typeface="华文细黑" panose="02010600040101010101" charset="-122"/>
                        <a:sym typeface="+mn-ea"/>
                      </a:endParaRPr>
                    </a:p>
                  </a:txBody>
                  <a:tcPr anchor="ctr"/>
                </a:tc>
                <a:tc>
                  <a:txBody>
                    <a:bodyPr/>
                    <a:lstStyle/>
                    <a:p>
                      <a:pPr algn="l">
                        <a:lnSpc>
                          <a:spcPts val="2200"/>
                        </a:lnSpc>
                        <a:buClrTx/>
                        <a:buSzTx/>
                        <a:buNone/>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83124114、83124194</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106488" y="0"/>
            <a:ext cx="11134726"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6" name="直接连接符 5"/>
          <p:cNvCxnSpPr/>
          <p:nvPr/>
        </p:nvCxnSpPr>
        <p:spPr>
          <a:xfrm>
            <a:off x="1158240" y="792480"/>
            <a:ext cx="9891714"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4" y="9525"/>
            <a:ext cx="1336675" cy="782638"/>
          </a:xfrm>
          <a:prstGeom prst="rect">
            <a:avLst/>
          </a:prstGeom>
          <a:noFill/>
          <a:ln w="9525">
            <a:noFill/>
          </a:ln>
        </p:spPr>
      </p:pic>
      <p:sp>
        <p:nvSpPr>
          <p:cNvPr id="53251" name="矩形 3"/>
          <p:cNvSpPr/>
          <p:nvPr/>
        </p:nvSpPr>
        <p:spPr>
          <a:xfrm>
            <a:off x="2991927" y="1034534"/>
            <a:ext cx="7054215" cy="683895"/>
          </a:xfrm>
          <a:prstGeom prst="rect">
            <a:avLst/>
          </a:prstGeom>
          <a:noFill/>
          <a:ln w="9525">
            <a:noFill/>
          </a:ln>
        </p:spPr>
        <p:txBody>
          <a:bodyPr wrap="none" lIns="68580" tIns="34290" rIns="68580" bIns="34290" anchor="t" anchorCtr="0">
            <a:spAutoFit/>
          </a:bodyPr>
          <a:lstStyle/>
          <a:p>
            <a:pPr algn="ctr" defTabSz="914400"/>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二、</a:t>
            </a:r>
            <a:r>
              <a:rPr 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8个专题项目申报指南解读</a:t>
            </a:r>
            <a:endParaRPr 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grpSp>
        <p:nvGrpSpPr>
          <p:cNvPr id="24" name="组合 23"/>
          <p:cNvGrpSpPr/>
          <p:nvPr/>
        </p:nvGrpSpPr>
        <p:grpSpPr>
          <a:xfrm>
            <a:off x="3114675" y="1825625"/>
            <a:ext cx="6821170" cy="123190"/>
            <a:chOff x="3424210" y="2592301"/>
            <a:chExt cx="5064676" cy="123461"/>
          </a:xfrm>
        </p:grpSpPr>
        <p:cxnSp>
          <p:nvCxnSpPr>
            <p:cNvPr id="25" name="直接连接符 24"/>
            <p:cNvCxnSpPr/>
            <p:nvPr/>
          </p:nvCxnSpPr>
          <p:spPr>
            <a:xfrm flipH="1">
              <a:off x="3424210" y="2592301"/>
              <a:ext cx="5064676" cy="0"/>
            </a:xfrm>
            <a:prstGeom prst="line">
              <a:avLst/>
            </a:prstGeom>
            <a:ln w="190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424210" y="2715762"/>
              <a:ext cx="5064676" cy="0"/>
            </a:xfrm>
            <a:prstGeom prst="line">
              <a:avLst/>
            </a:prstGeom>
            <a:ln w="571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254" name="矩形 7"/>
          <p:cNvSpPr/>
          <p:nvPr/>
        </p:nvSpPr>
        <p:spPr>
          <a:xfrm>
            <a:off x="3015615" y="2072005"/>
            <a:ext cx="9176386" cy="3166745"/>
          </a:xfrm>
          <a:prstGeom prst="rect">
            <a:avLst/>
          </a:prstGeom>
          <a:noFill/>
          <a:ln w="9525">
            <a:noFill/>
          </a:ln>
        </p:spPr>
        <p:txBody>
          <a:bodyPr wrap="square" lIns="68580" tIns="34290" rIns="68580" bIns="34290" numCol="2" anchor="t" anchorCtr="0">
            <a:spAutoFit/>
          </a:bodyPr>
          <a:lstStyle/>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1. 2025年度基础与应用基础研究专题项目申报指南</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 2025年度市校（院）企联合资助专题项目申报指南</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3. 2025年度国家重点研发计划“递补支持”专题重大科技项目申报指南</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4. 2025年度农业和社会发展科技专题项目申报指南</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5. 2025年度广州市产业链创新联合体协同技术攻关专题产业链实施方案征集通知</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6. 2024年度重点领域研发专题产学研合作项目认定立项方向申报指南</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7. 2025年度科普专题（科普品牌项目）申报指南</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8.2025年度农村科技特派员专题项目申报指南</a:t>
            </a:r>
            <a:endParaRPr lang="en-US" altLang="zh-CN" sz="18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pic>
        <p:nvPicPr>
          <p:cNvPr id="2" name="图片 1"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50800">
                <a:solidFill>
                  <a:schemeClr val="accent1"/>
                </a:solidFill>
              </a:ln>
            </a:endParaRPr>
          </a:p>
        </p:txBody>
      </p:sp>
      <p:sp>
        <p:nvSpPr>
          <p:cNvPr id="21508" name="文本框 16"/>
          <p:cNvSpPr txBox="1">
            <a:spLocks noChangeArrowheads="1"/>
          </p:cNvSpPr>
          <p:nvPr/>
        </p:nvSpPr>
        <p:spPr bwMode="auto">
          <a:xfrm>
            <a:off x="3221182" y="2471016"/>
            <a:ext cx="574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观</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看</a:t>
            </a:r>
            <a:r>
              <a:rPr lang="en-US" altLang="zh-CN" sz="7200" b="1" dirty="0">
                <a:solidFill>
                  <a:schemeClr val="bg1"/>
                </a:solidFill>
                <a:latin typeface="+mn-lt"/>
                <a:ea typeface="+mn-ea"/>
                <a:cs typeface="+mn-ea"/>
                <a:sym typeface="+mn-lt"/>
              </a:rPr>
              <a:t> !</a:t>
            </a:r>
            <a:endParaRPr lang="zh-CN" altLang="zh-CN" sz="7200" b="1" dirty="0">
              <a:solidFill>
                <a:schemeClr val="bg1"/>
              </a:solidFill>
              <a:latin typeface="+mn-lt"/>
              <a:ea typeface="+mn-ea"/>
              <a:cs typeface="+mn-ea"/>
              <a:sym typeface="+mn-lt"/>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pic>
        <p:nvPicPr>
          <p:cNvPr id="6" name="图片 5"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72590" y="2219960"/>
            <a:ext cx="8846186" cy="295465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l" fontAlgn="auto">
              <a:lnSpc>
                <a:spcPct val="200000"/>
              </a:lnSpc>
            </a:pP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一、202</a:t>
            </a:r>
            <a:r>
              <a:rPr lang="en-US" altLang="zh-CN" sz="2400" b="1" strike="noStrike" noProof="1">
                <a:solidFill>
                  <a:schemeClr val="tx2"/>
                </a:solidFill>
                <a:latin typeface="微软雅黑" panose="020B0503020204020204" pitchFamily="34" charset="-122"/>
                <a:ea typeface="微软雅黑" panose="020B0503020204020204" pitchFamily="34" charset="-122"/>
                <a:sym typeface="+mn-ea"/>
              </a:rPr>
              <a:t>5</a:t>
            </a: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年度市科技计划项目指南总体安排</a:t>
            </a:r>
            <a:endParaRPr lang="zh-CN" altLang="en-US" sz="2400" b="1" strike="noStrike" noProof="1">
              <a:solidFill>
                <a:schemeClr val="tx2"/>
              </a:solidFill>
              <a:latin typeface="微软雅黑" panose="020B0503020204020204" pitchFamily="34" charset="-122"/>
              <a:ea typeface="微软雅黑" panose="020B0503020204020204" pitchFamily="34" charset="-122"/>
              <a:sym typeface="+mn-ea"/>
            </a:endParaRPr>
          </a:p>
          <a:p>
            <a:pPr algn="l" fontAlgn="auto">
              <a:lnSpc>
                <a:spcPct val="200000"/>
              </a:lnSpc>
            </a:pP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二、</a:t>
            </a:r>
            <a:r>
              <a:rPr lang="en-US" altLang="zh-CN" sz="2400" b="1" strike="noStrike" noProof="1">
                <a:solidFill>
                  <a:schemeClr val="tx2"/>
                </a:solidFill>
                <a:latin typeface="微软雅黑" panose="020B0503020204020204" pitchFamily="34" charset="-122"/>
                <a:ea typeface="微软雅黑" panose="020B0503020204020204" pitchFamily="34" charset="-122"/>
                <a:sym typeface="+mn-ea"/>
              </a:rPr>
              <a:t>8</a:t>
            </a: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个专题项目申报指南解读</a:t>
            </a:r>
            <a:endParaRPr lang="zh-CN" altLang="en-US" sz="2400" b="1" strike="noStrike" noProof="1">
              <a:solidFill>
                <a:schemeClr val="tx2"/>
              </a:solidFill>
              <a:latin typeface="微软雅黑" panose="020B0503020204020204" pitchFamily="34" charset="-122"/>
              <a:ea typeface="微软雅黑" panose="020B0503020204020204" pitchFamily="34" charset="-122"/>
              <a:sym typeface="+mn-ea"/>
            </a:endParaRPr>
          </a:p>
          <a:p>
            <a:pPr algn="l" fontAlgn="auto">
              <a:lnSpc>
                <a:spcPct val="200000"/>
              </a:lnSpc>
            </a:pP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三、项目预算编制和管理</a:t>
            </a:r>
            <a:endParaRPr lang="zh-CN" altLang="en-US" sz="2400" b="1" strike="noStrike" noProof="1">
              <a:solidFill>
                <a:schemeClr val="tx2"/>
              </a:solidFill>
              <a:latin typeface="微软雅黑" panose="020B0503020204020204" pitchFamily="34" charset="-122"/>
              <a:ea typeface="微软雅黑" panose="020B0503020204020204" pitchFamily="34" charset="-122"/>
              <a:sym typeface="+mn-ea"/>
            </a:endParaRPr>
          </a:p>
          <a:p>
            <a:pPr algn="l" fontAlgn="auto">
              <a:lnSpc>
                <a:spcPct val="200000"/>
              </a:lnSpc>
            </a:pPr>
            <a:r>
              <a:rPr lang="zh-CN" altLang="en-US" sz="2400" b="1" strike="noStrike" noProof="1">
                <a:solidFill>
                  <a:schemeClr val="tx2"/>
                </a:solidFill>
                <a:latin typeface="微软雅黑" panose="020B0503020204020204" pitchFamily="34" charset="-122"/>
                <a:ea typeface="微软雅黑" panose="020B0503020204020204" pitchFamily="34" charset="-122"/>
                <a:sym typeface="+mn-ea"/>
              </a:rPr>
              <a:t>四、交流答疑</a:t>
            </a:r>
            <a:endParaRPr lang="zh-CN" altLang="en-US" sz="2400" b="1" strike="noStrike" noProof="1">
              <a:solidFill>
                <a:schemeClr val="tx2"/>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263525" y="869950"/>
            <a:ext cx="2519680" cy="1198880"/>
          </a:xfrm>
          <a:prstGeom prst="rect">
            <a:avLst/>
          </a:prstGeom>
          <a:noFill/>
          <a:ln>
            <a:noFill/>
          </a:ln>
        </p:spPr>
        <p:txBody>
          <a:bodyPr wrap="none" rtlCol="0" anchor="t">
            <a:spAutoFit/>
          </a:bodyPr>
          <a:lstStyle/>
          <a:p>
            <a:pPr algn="ctr" fontAlgn="auto"/>
            <a:r>
              <a:rPr lang="zh-CN" altLang="zh-CN" sz="7200" b="1" strike="noStrike" noProof="1">
                <a:ln w="9525" cmpd="sng">
                  <a:solidFill>
                    <a:schemeClr val="accent1"/>
                  </a:solidFill>
                  <a:prstDash val="solid"/>
                </a:ln>
                <a:solidFill>
                  <a:srgbClr val="0070C0"/>
                </a:solidFill>
                <a:effectLst>
                  <a:glow rad="38100">
                    <a:schemeClr val="accent1">
                      <a:alpha val="40000"/>
                    </a:schemeClr>
                  </a:glow>
                </a:effectLst>
                <a:latin typeface="+mn-lt"/>
                <a:ea typeface="+mn-ea"/>
                <a:cs typeface="+mn-cs"/>
              </a:rPr>
              <a:t>目  录</a:t>
            </a:r>
            <a:endParaRPr lang="zh-CN" altLang="zh-CN" sz="7200" b="1" strike="noStrike" noProof="1">
              <a:ln w="9525" cmpd="sng">
                <a:solidFill>
                  <a:schemeClr val="accent1"/>
                </a:solidFill>
                <a:prstDash val="solid"/>
              </a:ln>
              <a:solidFill>
                <a:srgbClr val="0070C0"/>
              </a:solidFill>
              <a:effectLst>
                <a:glow rad="38100">
                  <a:schemeClr val="accent1">
                    <a:alpha val="40000"/>
                  </a:schemeClr>
                </a:glow>
              </a:effectLst>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descr="烦烦烦"/>
          <p:cNvPicPr>
            <a:picLocks noChangeAspect="1"/>
          </p:cNvPicPr>
          <p:nvPr/>
        </p:nvPicPr>
        <p:blipFill>
          <a:blip r:embed="rId1"/>
          <a:stretch>
            <a:fillRect/>
          </a:stretch>
        </p:blipFill>
        <p:spPr>
          <a:xfrm>
            <a:off x="1106488" y="0"/>
            <a:ext cx="11134726"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6" name="直接连接符 5"/>
          <p:cNvCxnSpPr/>
          <p:nvPr/>
        </p:nvCxnSpPr>
        <p:spPr>
          <a:xfrm>
            <a:off x="1158240" y="792480"/>
            <a:ext cx="9891714"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4" y="9525"/>
            <a:ext cx="1336675" cy="782638"/>
          </a:xfrm>
          <a:prstGeom prst="rect">
            <a:avLst/>
          </a:prstGeom>
          <a:noFill/>
          <a:ln w="9525">
            <a:noFill/>
          </a:ln>
        </p:spPr>
      </p:pic>
      <p:sp>
        <p:nvSpPr>
          <p:cNvPr id="53251" name="矩形 3"/>
          <p:cNvSpPr/>
          <p:nvPr/>
        </p:nvSpPr>
        <p:spPr>
          <a:xfrm>
            <a:off x="3030344" y="2668389"/>
            <a:ext cx="6977380" cy="1299210"/>
          </a:xfrm>
          <a:prstGeom prst="rect">
            <a:avLst/>
          </a:prstGeom>
          <a:noFill/>
          <a:ln w="9525">
            <a:noFill/>
          </a:ln>
        </p:spPr>
        <p:txBody>
          <a:bodyPr wrap="none" lIns="68580" tIns="34290" rIns="68580" bIns="34290" anchor="t" anchorCtr="0">
            <a:spAutoFit/>
          </a:bodyPr>
          <a:lstStyle/>
          <a:p>
            <a:pPr algn="ctr" defTabSz="914400"/>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一、</a:t>
            </a:r>
            <a:r>
              <a:rPr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2025年度市科技计划项目</a:t>
            </a:r>
            <a:endParaRPr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algn="ctr" defTabSz="914400"/>
            <a:r>
              <a:rPr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指南总体安排</a:t>
            </a:r>
            <a:endParaRPr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0" name="图片 9" descr="读懂会logo"/>
          <p:cNvPicPr>
            <a:picLocks noChangeAspect="1"/>
          </p:cNvPicPr>
          <p:nvPr userDrawn="1"/>
        </p:nvPicPr>
        <p:blipFill>
          <a:blip r:embed="rId3"/>
          <a:stretch>
            <a:fillRect/>
          </a:stretch>
        </p:blipFill>
        <p:spPr>
          <a:xfrm>
            <a:off x="1106805" y="271780"/>
            <a:ext cx="1983105" cy="409575"/>
          </a:xfrm>
          <a:prstGeom prst="rect">
            <a:avLst/>
          </a:prstGeom>
        </p:spPr>
      </p:pic>
      <p:pic>
        <p:nvPicPr>
          <p:cNvPr id="2" name="图片 1" descr="科技局logo"/>
          <p:cNvPicPr>
            <a:picLocks noChangeAspect="1"/>
          </p:cNvPicPr>
          <p:nvPr userDrawn="1"/>
        </p:nvPicPr>
        <p:blipFill>
          <a:blip r:embed="rId4"/>
          <a:stretch>
            <a:fillRect/>
          </a:stretch>
        </p:blipFill>
        <p:spPr>
          <a:xfrm>
            <a:off x="213995" y="170815"/>
            <a:ext cx="624174" cy="612000"/>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3308" y="3229757"/>
            <a:ext cx="6094268" cy="829945"/>
          </a:xfrm>
          <a:prstGeom prst="rect">
            <a:avLst/>
          </a:prstGeom>
          <a:noFill/>
        </p:spPr>
        <p:txBody>
          <a:bodyPr wrap="square">
            <a:spAutoFit/>
          </a:bodyPr>
          <a:lstStyle/>
          <a:p>
            <a:pPr marL="342900" indent="-342900">
              <a:lnSpc>
                <a:spcPct val="120000"/>
              </a:lnSpc>
              <a:buFont typeface="Arial" panose="020B0604020202020204" pitchFamily="34" charset="0"/>
              <a:buChar char="•"/>
            </a:pPr>
            <a:r>
              <a:rPr lang="zh-CN" altLang="en-US" sz="2000" dirty="0">
                <a:latin typeface="+mn-lt"/>
                <a:ea typeface="+mn-ea"/>
                <a:cs typeface="+mn-ea"/>
                <a:sym typeface="+mn-lt"/>
              </a:rPr>
              <a:t>围绕“科学发现、技术发明、产业发展、人才支撑、生态优化”全链条创新发展路径。</a:t>
            </a:r>
            <a:endParaRPr lang="zh-CN" altLang="en-US" sz="2000" dirty="0">
              <a:latin typeface="+mn-lt"/>
              <a:ea typeface="+mn-ea"/>
              <a:cs typeface="+mn-ea"/>
              <a:sym typeface="+mn-lt"/>
            </a:endParaRPr>
          </a:p>
        </p:txBody>
      </p:sp>
      <p:sp>
        <p:nvSpPr>
          <p:cNvPr id="57" name="文本框 56"/>
          <p:cNvSpPr txBox="1"/>
          <p:nvPr/>
        </p:nvSpPr>
        <p:spPr>
          <a:xfrm>
            <a:off x="952673" y="4742525"/>
            <a:ext cx="6094268" cy="1568450"/>
          </a:xfrm>
          <a:prstGeom prst="rect">
            <a:avLst/>
          </a:prstGeom>
          <a:noFill/>
        </p:spPr>
        <p:txBody>
          <a:bodyPr wrap="square">
            <a:spAutoFit/>
          </a:bodyPr>
          <a:lstStyle/>
          <a:p>
            <a:pPr marL="342900" indent="-342900">
              <a:lnSpc>
                <a:spcPct val="120000"/>
              </a:lnSpc>
              <a:buFont typeface="Arial" panose="020B0604020202020204" pitchFamily="34" charset="0"/>
              <a:buChar char="•"/>
            </a:pPr>
            <a:r>
              <a:rPr lang="zh-CN" altLang="en-US" sz="2000" dirty="0">
                <a:latin typeface="+mn-lt"/>
                <a:ea typeface="+mn-ea"/>
                <a:cs typeface="+mn-ea"/>
                <a:sym typeface="+mn-lt"/>
              </a:rPr>
              <a:t>搭建科技计划体系，形成</a:t>
            </a:r>
            <a:r>
              <a:rPr lang="en-US" altLang="zh-CN" sz="2000" dirty="0" err="1">
                <a:solidFill>
                  <a:srgbClr val="FF0000"/>
                </a:solidFill>
                <a:latin typeface="+mn-lt"/>
                <a:ea typeface="+mn-ea"/>
                <a:cs typeface="+mn-ea"/>
                <a:sym typeface="+mn-lt"/>
              </a:rPr>
              <a:t>基础研究计划</a:t>
            </a:r>
            <a:r>
              <a:rPr lang="en-US" altLang="zh-CN" sz="2000" dirty="0" err="1">
                <a:latin typeface="+mn-lt"/>
                <a:ea typeface="+mn-ea"/>
                <a:cs typeface="+mn-ea"/>
                <a:sym typeface="+mn-lt"/>
              </a:rPr>
              <a:t>、</a:t>
            </a:r>
            <a:r>
              <a:rPr lang="en-US" altLang="zh-CN" sz="2000" dirty="0" err="1">
                <a:solidFill>
                  <a:srgbClr val="FF0000"/>
                </a:solidFill>
                <a:latin typeface="+mn-lt"/>
                <a:ea typeface="+mn-ea"/>
                <a:cs typeface="+mn-ea"/>
                <a:sym typeface="+mn-lt"/>
              </a:rPr>
              <a:t>重点研发计划</a:t>
            </a:r>
            <a:r>
              <a:rPr lang="en-US" altLang="zh-CN" sz="2000" dirty="0" err="1">
                <a:latin typeface="+mn-lt"/>
                <a:ea typeface="+mn-ea"/>
                <a:cs typeface="+mn-ea"/>
                <a:sym typeface="+mn-lt"/>
              </a:rPr>
              <a:t>、企业创新计划、人才支撑计划和</a:t>
            </a:r>
            <a:r>
              <a:rPr lang="en-US" altLang="zh-CN" sz="2000" dirty="0" err="1">
                <a:solidFill>
                  <a:srgbClr val="FF0000"/>
                </a:solidFill>
                <a:latin typeface="+mn-lt"/>
                <a:ea typeface="+mn-ea"/>
                <a:cs typeface="+mn-ea"/>
                <a:sym typeface="+mn-lt"/>
              </a:rPr>
              <a:t>创新环境计划</a:t>
            </a:r>
            <a:r>
              <a:rPr lang="zh-CN" altLang="en-US" sz="2000" dirty="0">
                <a:latin typeface="+mn-lt"/>
                <a:ea typeface="+mn-ea"/>
                <a:cs typeface="+mn-ea"/>
                <a:sym typeface="+mn-lt"/>
              </a:rPr>
              <a:t>5大计划，共同构成推动创新发展的“四梁八柱”。</a:t>
            </a:r>
            <a:endParaRPr lang="zh-CN" altLang="en-US" sz="2000" dirty="0">
              <a:latin typeface="+mn-lt"/>
              <a:ea typeface="+mn-ea"/>
              <a:cs typeface="+mn-ea"/>
              <a:sym typeface="+mn-lt"/>
            </a:endParaRPr>
          </a:p>
        </p:txBody>
      </p:sp>
      <p:cxnSp>
        <p:nvCxnSpPr>
          <p:cNvPr id="59" name="直接连接符 58"/>
          <p:cNvCxnSpPr/>
          <p:nvPr/>
        </p:nvCxnSpPr>
        <p:spPr>
          <a:xfrm>
            <a:off x="952673" y="4400963"/>
            <a:ext cx="6094268"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latin typeface="+mn-lt"/>
                <a:ea typeface="+mn-ea"/>
                <a:cs typeface="+mn-ea"/>
                <a:sym typeface="+mn-lt"/>
              </a:rPr>
              <a:t>以创新逻辑构建科技计划体系</a:t>
            </a:r>
            <a:endParaRPr lang="zh-CN" altLang="en-US" sz="3000" b="1" dirty="0">
              <a:latin typeface="+mn-lt"/>
              <a:ea typeface="+mn-ea"/>
              <a:cs typeface="+mn-ea"/>
              <a:sym typeface="+mn-lt"/>
            </a:endParaRPr>
          </a:p>
        </p:txBody>
      </p:sp>
      <p:pic>
        <p:nvPicPr>
          <p:cNvPr id="1073742882" name="图片 107374288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7951470" y="2828290"/>
            <a:ext cx="3637957" cy="3348000"/>
          </a:xfrm>
          <a:prstGeom prst="rect">
            <a:avLst/>
          </a:prstGeom>
          <a:noFill/>
          <a:ln w="9525">
            <a:noFill/>
          </a:ln>
        </p:spPr>
      </p:pic>
      <p:sp>
        <p:nvSpPr>
          <p:cNvPr id="8" name="文本框 7"/>
          <p:cNvSpPr txBox="1"/>
          <p:nvPr/>
        </p:nvSpPr>
        <p:spPr>
          <a:xfrm>
            <a:off x="952500" y="1165860"/>
            <a:ext cx="8330565" cy="1027430"/>
          </a:xfrm>
          <a:prstGeom prst="rect">
            <a:avLst/>
          </a:prstGeom>
          <a:noFill/>
        </p:spPr>
        <p:txBody>
          <a:bodyPr wrap="square">
            <a:noAutofit/>
          </a:bodyPr>
          <a:lstStyle/>
          <a:p>
            <a:pPr marL="342900" indent="-342900">
              <a:lnSpc>
                <a:spcPct val="120000"/>
              </a:lnSpc>
              <a:buFont typeface="Arial" panose="020B0604020202020204" pitchFamily="34" charset="0"/>
              <a:buChar char="•"/>
            </a:pPr>
            <a:r>
              <a:rPr lang="zh-CN" altLang="en-US" sz="2000" dirty="0">
                <a:latin typeface="+mn-lt"/>
                <a:ea typeface="+mn-ea"/>
                <a:cs typeface="+mn-ea"/>
                <a:sym typeface="+mn-lt"/>
              </a:rPr>
              <a:t>广州市科技计划项目管理办法（穗科规字〔2023〕1号）</a:t>
            </a:r>
            <a:endParaRPr lang="zh-CN" altLang="en-US" sz="2000" dirty="0">
              <a:latin typeface="+mn-lt"/>
              <a:ea typeface="+mn-ea"/>
              <a:cs typeface="+mn-ea"/>
              <a:sym typeface="+mn-lt"/>
            </a:endParaRPr>
          </a:p>
          <a:p>
            <a:pPr marL="342900" indent="-342900">
              <a:lnSpc>
                <a:spcPct val="120000"/>
              </a:lnSpc>
              <a:buFont typeface="Arial" panose="020B0604020202020204" pitchFamily="34" charset="0"/>
              <a:buChar char="•"/>
            </a:pPr>
            <a:r>
              <a:rPr lang="zh-CN" altLang="en-US" sz="1600" dirty="0">
                <a:solidFill>
                  <a:srgbClr val="0070C0"/>
                </a:solidFill>
                <a:latin typeface="+mn-lt"/>
                <a:ea typeface="+mn-ea"/>
                <a:cs typeface="+mn-ea"/>
                <a:sym typeface="+mn-lt"/>
              </a:rPr>
              <a:t>http://kjj.gz.gov.cn/gkmlpt/content/8/8799/post_8799121.html#275</a:t>
            </a:r>
            <a:endParaRPr lang="zh-CN" altLang="en-US" sz="1600" dirty="0">
              <a:solidFill>
                <a:srgbClr val="0070C0"/>
              </a:solidFill>
              <a:latin typeface="+mn-lt"/>
              <a:ea typeface="+mn-ea"/>
              <a:cs typeface="+mn-ea"/>
              <a:sym typeface="+mn-lt"/>
            </a:endParaRPr>
          </a:p>
          <a:p>
            <a:pPr marL="342900" indent="-342900">
              <a:lnSpc>
                <a:spcPct val="120000"/>
              </a:lnSpc>
              <a:buFont typeface="Arial" panose="020B0604020202020204" pitchFamily="34" charset="0"/>
              <a:buChar char="•"/>
            </a:pPr>
            <a:r>
              <a:rPr lang="zh-CN" altLang="en-US" sz="2000" dirty="0">
                <a:latin typeface="+mn-lt"/>
                <a:ea typeface="+mn-ea"/>
                <a:cs typeface="+mn-ea"/>
                <a:sym typeface="+mn-lt"/>
              </a:rPr>
              <a:t>广州市科技计划项目经费管理办法（穗科规字〔2023〕2号）</a:t>
            </a:r>
            <a:endParaRPr lang="zh-CN" altLang="en-US" sz="2000" dirty="0">
              <a:latin typeface="+mn-lt"/>
              <a:ea typeface="+mn-ea"/>
              <a:cs typeface="+mn-ea"/>
              <a:sym typeface="+mn-lt"/>
            </a:endParaRPr>
          </a:p>
          <a:p>
            <a:pPr marL="342900" indent="-342900">
              <a:lnSpc>
                <a:spcPct val="120000"/>
              </a:lnSpc>
              <a:buFont typeface="Arial" panose="020B0604020202020204" pitchFamily="34" charset="0"/>
              <a:buChar char="•"/>
            </a:pPr>
            <a:r>
              <a:rPr lang="zh-CN" altLang="en-US" sz="1600" dirty="0">
                <a:solidFill>
                  <a:srgbClr val="0070C0"/>
                </a:solidFill>
                <a:latin typeface="+mn-lt"/>
                <a:ea typeface="+mn-ea"/>
                <a:cs typeface="+mn-ea"/>
                <a:sym typeface="+mn-lt"/>
              </a:rPr>
              <a:t>http://kjj.gz.gov.cn/gkmlpt/content/8/8799/post_8799061.html#275</a:t>
            </a:r>
            <a:endParaRPr lang="zh-CN" altLang="en-US" sz="1600" dirty="0">
              <a:solidFill>
                <a:srgbClr val="0070C0"/>
              </a:solidFill>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0364" y="2239212"/>
            <a:ext cx="3740727" cy="2379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44742" y="2440953"/>
            <a:ext cx="3191741" cy="175323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zh-CN" sz="2400" dirty="0">
                <a:solidFill>
                  <a:srgbClr val="FF0000"/>
                </a:solidFill>
                <a:latin typeface="+mn-ea"/>
                <a:ea typeface="+mn-ea"/>
                <a:cs typeface="+mn-ea"/>
                <a:sym typeface="+mn-lt"/>
              </a:rPr>
              <a:t>竞争性前资助</a:t>
            </a:r>
            <a:endParaRPr lang="en-US" altLang="zh-CN" sz="2400" dirty="0">
              <a:solidFill>
                <a:srgbClr val="FF0000"/>
              </a:solidFill>
              <a:latin typeface="+mn-ea"/>
              <a:ea typeface="+mn-ea"/>
              <a:cs typeface="+mn-ea"/>
              <a:sym typeface="+mn-lt"/>
            </a:endParaRPr>
          </a:p>
          <a:p>
            <a:pPr marL="342900" indent="-342900">
              <a:lnSpc>
                <a:spcPct val="150000"/>
              </a:lnSpc>
              <a:buFont typeface="Arial" panose="020B0604020202020204" pitchFamily="34" charset="0"/>
              <a:buChar char="•"/>
            </a:pPr>
            <a:r>
              <a:rPr lang="zh-CN" altLang="zh-CN" sz="2400" dirty="0">
                <a:latin typeface="+mn-ea"/>
                <a:ea typeface="+mn-ea"/>
                <a:cs typeface="+mn-ea"/>
                <a:sym typeface="+mn-lt"/>
              </a:rPr>
              <a:t>协议类前资助</a:t>
            </a:r>
            <a:endParaRPr lang="en-US" altLang="zh-CN" sz="2400" dirty="0">
              <a:latin typeface="+mn-ea"/>
              <a:ea typeface="+mn-ea"/>
              <a:cs typeface="+mn-ea"/>
              <a:sym typeface="+mn-lt"/>
            </a:endParaRPr>
          </a:p>
          <a:p>
            <a:pPr marL="342900" indent="-342900">
              <a:lnSpc>
                <a:spcPct val="150000"/>
              </a:lnSpc>
              <a:buFont typeface="Arial" panose="020B0604020202020204" pitchFamily="34" charset="0"/>
              <a:buChar char="•"/>
            </a:pPr>
            <a:r>
              <a:rPr lang="zh-CN" altLang="zh-CN" sz="2400" dirty="0">
                <a:latin typeface="+mn-ea"/>
                <a:ea typeface="+mn-ea"/>
                <a:cs typeface="+mn-ea"/>
                <a:sym typeface="+mn-lt"/>
              </a:rPr>
              <a:t>定向组织前资助</a:t>
            </a:r>
            <a:endParaRPr lang="zh-CN" altLang="en-US" sz="2400" dirty="0">
              <a:latin typeface="+mn-ea"/>
              <a:ea typeface="+mn-ea"/>
            </a:endParaRPr>
          </a:p>
        </p:txBody>
      </p:sp>
      <p:sp>
        <p:nvSpPr>
          <p:cNvPr id="11" name="文本框 10"/>
          <p:cNvSpPr txBox="1"/>
          <p:nvPr/>
        </p:nvSpPr>
        <p:spPr>
          <a:xfrm>
            <a:off x="2144857" y="1777300"/>
            <a:ext cx="3191741" cy="461665"/>
          </a:xfrm>
          <a:prstGeom prst="rect">
            <a:avLst/>
          </a:prstGeom>
          <a:solidFill>
            <a:srgbClr val="0070C0"/>
          </a:solidFill>
        </p:spPr>
        <p:txBody>
          <a:bodyPr wrap="square">
            <a:spAutoFit/>
          </a:bodyPr>
          <a:lstStyle/>
          <a:p>
            <a:pPr algn="ctr"/>
            <a:r>
              <a:rPr lang="en-US" altLang="zh-CN" sz="2400" b="1" dirty="0">
                <a:solidFill>
                  <a:schemeClr val="bg1"/>
                </a:solidFill>
                <a:latin typeface="+mn-lt"/>
                <a:ea typeface="+mn-ea"/>
                <a:cs typeface="+mn-ea"/>
                <a:sym typeface="+mn-lt"/>
              </a:rPr>
              <a:t>3</a:t>
            </a:r>
            <a:r>
              <a:rPr lang="zh-CN" altLang="zh-CN" sz="2400" b="1" dirty="0">
                <a:solidFill>
                  <a:schemeClr val="bg1"/>
                </a:solidFill>
                <a:latin typeface="+mn-lt"/>
                <a:ea typeface="+mn-ea"/>
                <a:cs typeface="+mn-ea"/>
                <a:sym typeface="+mn-lt"/>
              </a:rPr>
              <a:t>种“前资助”方式</a:t>
            </a:r>
            <a:endParaRPr lang="en-US" altLang="zh-CN" sz="2400" b="1" dirty="0">
              <a:solidFill>
                <a:schemeClr val="bg1"/>
              </a:solidFill>
              <a:latin typeface="+mn-lt"/>
              <a:ea typeface="+mn-ea"/>
              <a:cs typeface="+mn-ea"/>
              <a:sym typeface="+mn-lt"/>
            </a:endParaRPr>
          </a:p>
        </p:txBody>
      </p:sp>
      <p:sp>
        <p:nvSpPr>
          <p:cNvPr id="12" name="矩形 11"/>
          <p:cNvSpPr/>
          <p:nvPr/>
        </p:nvSpPr>
        <p:spPr>
          <a:xfrm>
            <a:off x="6781800" y="2239212"/>
            <a:ext cx="3740727" cy="2379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057448" y="2440953"/>
            <a:ext cx="3191741" cy="175323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zh-CN" sz="2400" dirty="0">
                <a:latin typeface="+mn-ea"/>
                <a:ea typeface="+mn-ea"/>
                <a:cs typeface="+mn-ea"/>
                <a:sym typeface="+mn-lt"/>
              </a:rPr>
              <a:t>政策性后补助</a:t>
            </a:r>
            <a:endParaRPr lang="en-US" altLang="zh-CN" sz="2400" dirty="0">
              <a:latin typeface="+mn-ea"/>
              <a:ea typeface="+mn-ea"/>
              <a:cs typeface="+mn-ea"/>
              <a:sym typeface="+mn-lt"/>
            </a:endParaRPr>
          </a:p>
          <a:p>
            <a:pPr marL="342900" indent="-342900">
              <a:lnSpc>
                <a:spcPct val="150000"/>
              </a:lnSpc>
              <a:buFont typeface="Arial" panose="020B0604020202020204" pitchFamily="34" charset="0"/>
              <a:buChar char="•"/>
            </a:pPr>
            <a:r>
              <a:rPr lang="zh-CN" altLang="zh-CN" sz="2400" dirty="0">
                <a:latin typeface="+mn-ea"/>
                <a:ea typeface="+mn-ea"/>
                <a:cs typeface="+mn-ea"/>
                <a:sym typeface="+mn-lt"/>
              </a:rPr>
              <a:t>创新大赛后补助</a:t>
            </a:r>
            <a:endParaRPr lang="en-US" altLang="zh-CN" sz="2400" dirty="0">
              <a:latin typeface="+mn-ea"/>
              <a:ea typeface="+mn-ea"/>
              <a:cs typeface="+mn-ea"/>
              <a:sym typeface="+mn-lt"/>
            </a:endParaRPr>
          </a:p>
          <a:p>
            <a:pPr marL="342900" indent="-342900">
              <a:lnSpc>
                <a:spcPct val="150000"/>
              </a:lnSpc>
              <a:buFont typeface="Arial" panose="020B0604020202020204" pitchFamily="34" charset="0"/>
              <a:buChar char="•"/>
            </a:pPr>
            <a:r>
              <a:rPr lang="zh-CN" altLang="zh-CN" sz="2400" dirty="0">
                <a:latin typeface="+mn-ea"/>
                <a:ea typeface="+mn-ea"/>
                <a:cs typeface="+mn-ea"/>
                <a:sym typeface="+mn-lt"/>
              </a:rPr>
              <a:t>绩效评价后补助</a:t>
            </a:r>
            <a:endParaRPr lang="zh-CN" altLang="en-US" sz="2400" dirty="0">
              <a:latin typeface="+mn-ea"/>
              <a:ea typeface="+mn-ea"/>
            </a:endParaRPr>
          </a:p>
        </p:txBody>
      </p:sp>
      <p:sp>
        <p:nvSpPr>
          <p:cNvPr id="14" name="文本框 13"/>
          <p:cNvSpPr txBox="1"/>
          <p:nvPr/>
        </p:nvSpPr>
        <p:spPr>
          <a:xfrm>
            <a:off x="7056928" y="1777300"/>
            <a:ext cx="3191741" cy="461665"/>
          </a:xfrm>
          <a:prstGeom prst="rect">
            <a:avLst/>
          </a:prstGeom>
          <a:solidFill>
            <a:srgbClr val="0070C0"/>
          </a:solidFill>
        </p:spPr>
        <p:txBody>
          <a:bodyPr wrap="square">
            <a:spAutoFit/>
          </a:bodyPr>
          <a:lstStyle/>
          <a:p>
            <a:pPr algn="ctr"/>
            <a:r>
              <a:rPr lang="en-US" altLang="zh-CN" sz="2400" b="1" dirty="0">
                <a:solidFill>
                  <a:schemeClr val="bg1"/>
                </a:solidFill>
                <a:latin typeface="+mn-lt"/>
                <a:ea typeface="+mn-ea"/>
                <a:cs typeface="+mn-ea"/>
                <a:sym typeface="+mn-lt"/>
              </a:rPr>
              <a:t>3</a:t>
            </a:r>
            <a:r>
              <a:rPr lang="zh-CN" altLang="zh-CN" sz="2400" b="1" dirty="0">
                <a:solidFill>
                  <a:schemeClr val="bg1"/>
                </a:solidFill>
                <a:latin typeface="+mn-lt"/>
                <a:ea typeface="+mn-ea"/>
                <a:cs typeface="+mn-ea"/>
                <a:sym typeface="+mn-lt"/>
              </a:rPr>
              <a:t>种“后补助”方式</a:t>
            </a:r>
            <a:endParaRPr lang="en-US" altLang="zh-CN" sz="2400" b="1" dirty="0">
              <a:solidFill>
                <a:schemeClr val="bg1"/>
              </a:solidFill>
              <a:latin typeface="+mn-lt"/>
              <a:ea typeface="+mn-ea"/>
              <a:cs typeface="+mn-ea"/>
              <a:sym typeface="+mn-lt"/>
            </a:endParaRPr>
          </a:p>
        </p:txBody>
      </p:sp>
      <p:sp>
        <p:nvSpPr>
          <p:cNvPr id="5" name="文本框 4"/>
          <p:cNvSpPr txBox="1"/>
          <p:nvPr/>
        </p:nvSpPr>
        <p:spPr>
          <a:xfrm>
            <a:off x="263525" y="214630"/>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以“3+3”经费支持方式优化科技资源配置</a:t>
            </a:r>
            <a:endParaRPr lang="zh-CN" altLang="en-US" sz="3000" b="1" dirty="0">
              <a:solidFill>
                <a:schemeClr val="tx1"/>
              </a:solidFill>
              <a:latin typeface="+mn-lt"/>
              <a:ea typeface="+mn-ea"/>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3035" y="1379220"/>
            <a:ext cx="7291705" cy="5180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808018" y="1179765"/>
            <a:ext cx="3191741" cy="460375"/>
          </a:xfrm>
          <a:prstGeom prst="rect">
            <a:avLst/>
          </a:prstGeom>
          <a:solidFill>
            <a:srgbClr val="0070C0"/>
          </a:solidFill>
        </p:spPr>
        <p:txBody>
          <a:bodyPr wrap="square">
            <a:spAutoFit/>
          </a:bodyPr>
          <a:lstStyle/>
          <a:p>
            <a:pPr algn="ctr"/>
            <a:r>
              <a:rPr lang="en-US" sz="2400" b="1" dirty="0">
                <a:solidFill>
                  <a:schemeClr val="bg1"/>
                </a:solidFill>
                <a:latin typeface="+mn-lt"/>
                <a:ea typeface="+mn-ea"/>
                <a:cs typeface="+mn-ea"/>
                <a:sym typeface="+mn-lt"/>
              </a:rPr>
              <a:t>8</a:t>
            </a:r>
            <a:r>
              <a:rPr lang="zh-CN" altLang="en-US" sz="2400" b="1" dirty="0">
                <a:solidFill>
                  <a:schemeClr val="bg1"/>
                </a:solidFill>
                <a:latin typeface="+mn-lt"/>
                <a:ea typeface="+mn-ea"/>
                <a:cs typeface="+mn-ea"/>
                <a:sym typeface="+mn-lt"/>
              </a:rPr>
              <a:t>个科技专题</a:t>
            </a:r>
            <a:endParaRPr lang="zh-CN" altLang="en-US" sz="2400" b="1" dirty="0">
              <a:solidFill>
                <a:schemeClr val="bg1"/>
              </a:solidFill>
              <a:latin typeface="+mn-lt"/>
              <a:ea typeface="+mn-ea"/>
              <a:cs typeface="+mn-ea"/>
              <a:sym typeface="+mn-lt"/>
            </a:endParaRPr>
          </a:p>
        </p:txBody>
      </p:sp>
      <p:sp>
        <p:nvSpPr>
          <p:cNvPr id="13" name="文本框 12"/>
          <p:cNvSpPr txBox="1"/>
          <p:nvPr/>
        </p:nvSpPr>
        <p:spPr>
          <a:xfrm>
            <a:off x="257810" y="1640205"/>
            <a:ext cx="7186295" cy="489267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CN" alt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基础研究计划</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2025年度基础与应用基础研究专题</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2025年度市校（院）企联合资助专题</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342900" indent="-342900">
              <a:lnSpc>
                <a:spcPct val="150000"/>
              </a:lnSpc>
              <a:buFont typeface="Arial" panose="020B0604020202020204" pitchFamily="34" charset="0"/>
              <a:buChar char="•"/>
            </a:pPr>
            <a:endParaRPr lang="zh-CN" alt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342900" indent="-342900">
              <a:lnSpc>
                <a:spcPct val="150000"/>
              </a:lnSpc>
              <a:buFont typeface="Arial" panose="020B0604020202020204" pitchFamily="34" charset="0"/>
              <a:buChar char="•"/>
            </a:pPr>
            <a:r>
              <a:rPr lang="zh-CN" alt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重点研发计划</a:t>
            </a:r>
            <a:endParaRPr lang="zh-CN" alt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2025年度农业和社会发展科技专题</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16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lt"/>
              </a:rPr>
              <a:t>2024年度重点领域研发专题产学研合作项目认定立项方向</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2025年度国家重点研发计划“递补支持”专题</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16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lt"/>
              </a:rPr>
              <a:t>2025年度广州市产业链创新联合体协同技术攻关专题产业链实施方案征集</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342900" indent="-342900" algn="l">
              <a:lnSpc>
                <a:spcPct val="150000"/>
              </a:lnSpc>
              <a:buClrTx/>
              <a:buSzTx/>
              <a:buFont typeface="Arial" panose="020B0604020202020204" pitchFamily="34" charset="0"/>
              <a:buChar char="•"/>
            </a:pPr>
            <a:endParaRPr lang="zh-CN" alt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342900" indent="-342900" algn="l">
              <a:lnSpc>
                <a:spcPct val="150000"/>
              </a:lnSpc>
              <a:buClrTx/>
              <a:buSzTx/>
              <a:buFont typeface="Arial" panose="020B0604020202020204" pitchFamily="34" charset="0"/>
              <a:buChar char="•"/>
            </a:pPr>
            <a:r>
              <a:rPr lang="zh-CN" alt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创新环境计划</a:t>
            </a:r>
            <a:endParaRPr lang="zh-CN" alt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2025年度科普专题（科普品牌项目）</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indent="0">
              <a:lnSpc>
                <a:spcPct val="150000"/>
              </a:lnSpc>
              <a:buFont typeface="Arial" panose="020B0604020202020204" pitchFamily="34" charset="0"/>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rPr>
              <a:t>2025年度农村科技特派员专题</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文本框 3"/>
          <p:cNvSpPr txBox="1"/>
          <p:nvPr/>
        </p:nvSpPr>
        <p:spPr>
          <a:xfrm>
            <a:off x="25717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a:solidFill>
                  <a:schemeClr val="tx1"/>
                </a:solidFill>
                <a:latin typeface="微软雅黑" panose="020B0503020204020204" pitchFamily="34" charset="-122"/>
                <a:ea typeface="微软雅黑" panose="020B0503020204020204" pitchFamily="34" charset="-122"/>
                <a:sym typeface="+mn-ea"/>
              </a:rPr>
              <a:t>统一发布项目申报指南</a:t>
            </a:r>
            <a:r>
              <a:rPr lang="en-US" altLang="zh-CN" sz="3000" b="1">
                <a:solidFill>
                  <a:schemeClr val="tx1"/>
                </a:solidFill>
                <a:latin typeface="微软雅黑" panose="020B0503020204020204" pitchFamily="34" charset="-122"/>
                <a:ea typeface="微软雅黑" panose="020B0503020204020204" pitchFamily="34" charset="-122"/>
                <a:sym typeface="+mn-ea"/>
              </a:rPr>
              <a:t>4</a:t>
            </a:r>
            <a:r>
              <a:rPr lang="zh-CN" altLang="en-US" sz="3000" b="1">
                <a:solidFill>
                  <a:schemeClr val="tx1"/>
                </a:solidFill>
                <a:latin typeface="微软雅黑" panose="020B0503020204020204" pitchFamily="34" charset="-122"/>
                <a:ea typeface="微软雅黑" panose="020B0503020204020204" pitchFamily="34" charset="-122"/>
                <a:sym typeface="+mn-ea"/>
              </a:rPr>
              <a:t>月</a:t>
            </a:r>
            <a:r>
              <a:rPr lang="en-US" altLang="zh-CN" sz="3000" b="1">
                <a:solidFill>
                  <a:schemeClr val="tx1"/>
                </a:solidFill>
                <a:latin typeface="微软雅黑" panose="020B0503020204020204" pitchFamily="34" charset="-122"/>
                <a:ea typeface="微软雅黑" panose="020B0503020204020204" pitchFamily="34" charset="-122"/>
                <a:sym typeface="+mn-ea"/>
              </a:rPr>
              <a:t>15</a:t>
            </a:r>
            <a:r>
              <a:rPr lang="zh-CN" altLang="en-US" sz="3000" b="1">
                <a:solidFill>
                  <a:schemeClr val="tx1"/>
                </a:solidFill>
                <a:latin typeface="微软雅黑" panose="020B0503020204020204" pitchFamily="34" charset="-122"/>
                <a:ea typeface="微软雅黑" panose="020B0503020204020204" pitchFamily="34" charset="-122"/>
                <a:sym typeface="+mn-ea"/>
              </a:rPr>
              <a:t>日</a:t>
            </a:r>
            <a:endParaRPr lang="zh-CN" altLang="en-US" sz="3000" b="1">
              <a:solidFill>
                <a:schemeClr val="tx1"/>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1"/>
          <a:stretch>
            <a:fillRect/>
          </a:stretch>
        </p:blipFill>
        <p:spPr>
          <a:xfrm>
            <a:off x="7687945" y="4563745"/>
            <a:ext cx="4252595" cy="1996440"/>
          </a:xfrm>
          <a:prstGeom prst="rect">
            <a:avLst/>
          </a:prstGeom>
        </p:spPr>
      </p:pic>
      <p:pic>
        <p:nvPicPr>
          <p:cNvPr id="9" name="图片 8"/>
          <p:cNvPicPr>
            <a:picLocks noChangeAspect="1"/>
          </p:cNvPicPr>
          <p:nvPr/>
        </p:nvPicPr>
        <p:blipFill>
          <a:blip r:embed="rId2"/>
          <a:stretch>
            <a:fillRect/>
          </a:stretch>
        </p:blipFill>
        <p:spPr>
          <a:xfrm>
            <a:off x="7715250" y="1111250"/>
            <a:ext cx="4225016" cy="320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388745"/>
            <a:ext cx="10513060" cy="478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500418" y="1160715"/>
            <a:ext cx="3191741" cy="460375"/>
          </a:xfrm>
          <a:prstGeom prst="rect">
            <a:avLst/>
          </a:prstGeom>
          <a:solidFill>
            <a:srgbClr val="0070C0"/>
          </a:solidFill>
        </p:spPr>
        <p:txBody>
          <a:bodyPr wrap="square">
            <a:spAutoFit/>
          </a:bodyPr>
          <a:lstStyle/>
          <a:p>
            <a:pPr algn="ctr"/>
            <a:r>
              <a:rPr lang="zh-CN" sz="2400" b="1" dirty="0">
                <a:solidFill>
                  <a:schemeClr val="bg1"/>
                </a:solidFill>
                <a:latin typeface="+mn-lt"/>
                <a:ea typeface="+mn-ea"/>
                <a:cs typeface="+mn-ea"/>
                <a:sym typeface="+mn-lt"/>
              </a:rPr>
              <a:t>申报条件</a:t>
            </a:r>
            <a:endParaRPr lang="zh-CN" sz="2400" b="1" dirty="0">
              <a:solidFill>
                <a:schemeClr val="bg1"/>
              </a:solidFill>
              <a:latin typeface="+mn-lt"/>
              <a:ea typeface="+mn-ea"/>
              <a:cs typeface="+mn-ea"/>
              <a:sym typeface="+mn-lt"/>
            </a:endParaRPr>
          </a:p>
        </p:txBody>
      </p:sp>
      <p:sp>
        <p:nvSpPr>
          <p:cNvPr id="13" name="文本框 12"/>
          <p:cNvSpPr txBox="1"/>
          <p:nvPr/>
        </p:nvSpPr>
        <p:spPr>
          <a:xfrm>
            <a:off x="748665" y="1621155"/>
            <a:ext cx="10513060" cy="4548505"/>
          </a:xfrm>
          <a:prstGeom prst="rect">
            <a:avLst/>
          </a:prstGeom>
          <a:noFill/>
        </p:spPr>
        <p:txBody>
          <a:bodyPr wrap="square">
            <a:noAutofit/>
          </a:bodyPr>
          <a:lstStyle/>
          <a:p>
            <a:pPr marL="285750" indent="-285750" algn="l">
              <a:lnSpc>
                <a:spcPct val="150000"/>
              </a:lnSpc>
              <a:buClrTx/>
              <a:buSzTx/>
              <a:buFont typeface="Arial" panose="020B0604020202020204" pitchFamily="34" charset="0"/>
              <a:buChar char="•"/>
            </a:pPr>
            <a:r>
              <a:rPr lang="zh-CN" sz="2000">
                <a:ea typeface="仿宋_GB2312" panose="02010609030101010101" charset="-122"/>
                <a:sym typeface="+mn-lt"/>
              </a:rPr>
              <a:t>项目牵头申报单位（以下简称申报单位</a:t>
            </a:r>
            <a:r>
              <a:rPr lang="zh-CN" sz="2000">
                <a:solidFill>
                  <a:schemeClr val="tx1"/>
                </a:solidFill>
                <a:ea typeface="仿宋_GB2312" panose="02010609030101010101" charset="-122"/>
                <a:sym typeface="+mn-lt"/>
              </a:rPr>
              <a:t>）应为在广州市行政区域内登记注册</a:t>
            </a:r>
            <a:r>
              <a:rPr lang="zh-CN" sz="2000">
                <a:ea typeface="仿宋_GB2312" panose="02010609030101010101" charset="-122"/>
                <a:sym typeface="+mn-lt"/>
              </a:rPr>
              <a:t>的具有</a:t>
            </a:r>
            <a:r>
              <a:rPr lang="zh-CN" sz="2000">
                <a:solidFill>
                  <a:srgbClr val="FF0000"/>
                </a:solidFill>
                <a:ea typeface="仿宋_GB2312" panose="02010609030101010101" charset="-122"/>
                <a:sym typeface="+mn-lt"/>
              </a:rPr>
              <a:t>独立法人</a:t>
            </a:r>
            <a:r>
              <a:rPr lang="zh-CN" sz="2000">
                <a:ea typeface="仿宋_GB2312" panose="02010609030101010101" charset="-122"/>
                <a:sym typeface="+mn-lt"/>
              </a:rPr>
              <a:t>资格的机构，或在我市</a:t>
            </a:r>
            <a:r>
              <a:rPr lang="zh-CN" sz="2000">
                <a:solidFill>
                  <a:srgbClr val="FF0000"/>
                </a:solidFill>
                <a:ea typeface="仿宋_GB2312" panose="02010609030101010101" charset="-122"/>
                <a:sym typeface="+mn-lt"/>
              </a:rPr>
              <a:t>视同法人单位统计</a:t>
            </a:r>
            <a:r>
              <a:rPr lang="zh-CN" sz="2000">
                <a:ea typeface="仿宋_GB2312" panose="02010609030101010101" charset="-122"/>
                <a:sym typeface="+mn-lt"/>
              </a:rPr>
              <a:t>的企业非法人分支机构。视同法人单位统计的企业非法人分支机构应在广州市市场监督管理机关领取《营业执照》，具有独立经营场所，以该分支机构的名义独立开展生产经营活动一年（含）以上，且在广州地区“纳统”。</a:t>
            </a:r>
            <a:endParaRPr lang="zh-CN" sz="2000">
              <a:ea typeface="仿宋_GB2312" panose="02010609030101010101" charset="-122"/>
              <a:sym typeface="+mn-lt"/>
            </a:endParaRPr>
          </a:p>
          <a:p>
            <a:pPr marL="285750" indent="-285750" algn="l">
              <a:lnSpc>
                <a:spcPct val="150000"/>
              </a:lnSpc>
              <a:buClrTx/>
              <a:buSzTx/>
              <a:buFont typeface="Arial" panose="020B0604020202020204" pitchFamily="34" charset="0"/>
              <a:buChar char="•"/>
            </a:pPr>
            <a:r>
              <a:rPr lang="zh-CN" sz="2000">
                <a:ea typeface="仿宋_GB2312" panose="02010609030101010101" charset="-122"/>
                <a:sym typeface="+mn-lt"/>
              </a:rPr>
              <a:t>申报单位应具有组织开展市科技计划项目的</a:t>
            </a:r>
            <a:r>
              <a:rPr lang="zh-CN" sz="2000">
                <a:solidFill>
                  <a:srgbClr val="FF0000"/>
                </a:solidFill>
                <a:ea typeface="仿宋_GB2312" panose="02010609030101010101" charset="-122"/>
                <a:sym typeface="+mn-lt"/>
              </a:rPr>
              <a:t>基本条件</a:t>
            </a:r>
            <a:r>
              <a:rPr lang="zh-CN" sz="2000">
                <a:ea typeface="仿宋_GB2312" panose="02010609030101010101" charset="-122"/>
                <a:sym typeface="+mn-lt"/>
              </a:rPr>
              <a:t>，不存在注销、迁出、歇业、吊销、破产等情况。</a:t>
            </a:r>
            <a:endParaRPr lang="zh-CN" sz="2000">
              <a:ea typeface="仿宋_GB2312" panose="02010609030101010101" charset="-122"/>
              <a:sym typeface="+mn-lt"/>
            </a:endParaRPr>
          </a:p>
          <a:p>
            <a:pPr marL="285750" indent="-285750" algn="l">
              <a:lnSpc>
                <a:spcPct val="150000"/>
              </a:lnSpc>
              <a:buClrTx/>
              <a:buSzTx/>
              <a:buFont typeface="Arial" panose="020B0604020202020204" pitchFamily="34" charset="0"/>
              <a:buChar char="•"/>
            </a:pPr>
            <a:r>
              <a:rPr lang="zh-CN" sz="2000">
                <a:solidFill>
                  <a:srgbClr val="FF0000"/>
                </a:solidFill>
                <a:ea typeface="仿宋_GB2312" panose="02010609030101010101" charset="-122"/>
                <a:sym typeface="+mn-lt"/>
              </a:rPr>
              <a:t>项目负责人（项目组成员第1名）在研和当年新申报市科技计划项目只能依托同一个单位</a:t>
            </a:r>
            <a:r>
              <a:rPr lang="zh-CN" sz="2000">
                <a:ea typeface="仿宋_GB2312" panose="02010609030101010101" charset="-122"/>
                <a:sym typeface="+mn-lt"/>
              </a:rPr>
              <a:t>；项目负责人除中国科学院院士和中国工程院院士外，原则上年龄不超过60周岁（指1964年1月1日及以后出生）。</a:t>
            </a:r>
            <a:endParaRPr lang="zh-CN" sz="2000">
              <a:ea typeface="仿宋_GB2312" panose="02010609030101010101" charset="-122"/>
              <a:sym typeface="+mn-lt"/>
            </a:endParaRPr>
          </a:p>
          <a:p>
            <a:pPr marL="285750" indent="-285750" algn="l">
              <a:lnSpc>
                <a:spcPct val="150000"/>
              </a:lnSpc>
              <a:buClrTx/>
              <a:buSzTx/>
              <a:buFont typeface="Arial" panose="020B0604020202020204" pitchFamily="34" charset="0"/>
              <a:buChar char="•"/>
            </a:pPr>
            <a:endParaRPr lang="zh-CN" sz="2000" b="1">
              <a:ea typeface="仿宋_GB2312" panose="02010609030101010101" charset="-122"/>
              <a:sym typeface="+mn-lt"/>
            </a:endParaRPr>
          </a:p>
        </p:txBody>
      </p:sp>
      <p:sp>
        <p:nvSpPr>
          <p:cNvPr id="4" name="文本框 3"/>
          <p:cNvSpPr txBox="1"/>
          <p:nvPr/>
        </p:nvSpPr>
        <p:spPr>
          <a:xfrm>
            <a:off x="28638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a:latin typeface="微软雅黑" panose="020B0503020204020204" pitchFamily="34" charset="-122"/>
                <a:ea typeface="微软雅黑" panose="020B0503020204020204" pitchFamily="34" charset="-122"/>
                <a:sym typeface="+mn-ea"/>
              </a:rPr>
              <a:t>申报注意事项</a:t>
            </a:r>
            <a:endParaRPr lang="zh-CN" altLang="en-US" sz="3000" b="1">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87325" y="6296025"/>
            <a:ext cx="12119610" cy="337185"/>
          </a:xfrm>
          <a:prstGeom prst="rect">
            <a:avLst/>
          </a:prstGeom>
          <a:noFill/>
        </p:spPr>
        <p:txBody>
          <a:bodyPr wrap="square" rtlCol="0">
            <a:spAutoFit/>
          </a:bodyPr>
          <a:lstStyle/>
          <a:p>
            <a:r>
              <a:rPr lang="en-US" altLang="zh-CN" sz="1600">
                <a:solidFill>
                  <a:srgbClr val="FF0000"/>
                </a:solidFill>
              </a:rPr>
              <a:t>*</a:t>
            </a:r>
            <a:r>
              <a:rPr lang="zh-CN" altLang="en-US" sz="1600">
                <a:solidFill>
                  <a:srgbClr val="FF0000"/>
                </a:solidFill>
              </a:rPr>
              <a:t>不适用于重点领域研发专题产学研合作项目认定立项方向、广州市产业链创新联合体协同技术攻关专题产业链实施方案征集</a:t>
            </a:r>
            <a:endParaRPr lang="zh-CN" altLang="en-US" sz="16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388745"/>
            <a:ext cx="10513060" cy="478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500418" y="1160715"/>
            <a:ext cx="3191741" cy="460375"/>
          </a:xfrm>
          <a:prstGeom prst="rect">
            <a:avLst/>
          </a:prstGeom>
          <a:solidFill>
            <a:srgbClr val="0070C0"/>
          </a:solidFill>
        </p:spPr>
        <p:txBody>
          <a:bodyPr wrap="square">
            <a:spAutoFit/>
          </a:bodyPr>
          <a:lstStyle/>
          <a:p>
            <a:pPr algn="ctr"/>
            <a:r>
              <a:rPr lang="zh-CN" sz="2400" b="1" dirty="0">
                <a:solidFill>
                  <a:schemeClr val="bg1"/>
                </a:solidFill>
                <a:latin typeface="+mn-lt"/>
                <a:ea typeface="+mn-ea"/>
                <a:cs typeface="+mn-ea"/>
                <a:sym typeface="+mn-lt"/>
              </a:rPr>
              <a:t>申报条件</a:t>
            </a:r>
            <a:endParaRPr lang="zh-CN" sz="2400" b="1" dirty="0">
              <a:solidFill>
                <a:schemeClr val="bg1"/>
              </a:solidFill>
              <a:latin typeface="+mn-lt"/>
              <a:ea typeface="+mn-ea"/>
              <a:cs typeface="+mn-ea"/>
              <a:sym typeface="+mn-lt"/>
            </a:endParaRPr>
          </a:p>
        </p:txBody>
      </p:sp>
      <p:sp>
        <p:nvSpPr>
          <p:cNvPr id="13" name="文本框 12"/>
          <p:cNvSpPr txBox="1"/>
          <p:nvPr/>
        </p:nvSpPr>
        <p:spPr>
          <a:xfrm>
            <a:off x="748665" y="1621155"/>
            <a:ext cx="10513060" cy="4548505"/>
          </a:xfrm>
          <a:prstGeom prst="rect">
            <a:avLst/>
          </a:prstGeom>
          <a:noFill/>
        </p:spPr>
        <p:txBody>
          <a:bodyPr wrap="square">
            <a:noAutofit/>
          </a:bodyPr>
          <a:lstStyle/>
          <a:p>
            <a:pPr marL="285750" indent="-285750" algn="l">
              <a:lnSpc>
                <a:spcPct val="150000"/>
              </a:lnSpc>
              <a:buClrTx/>
              <a:buSzTx/>
              <a:buFont typeface="Arial" panose="020B0604020202020204" pitchFamily="34" charset="0"/>
              <a:buChar char="•"/>
            </a:pPr>
            <a:r>
              <a:rPr lang="zh-CN" sz="2000">
                <a:solidFill>
                  <a:srgbClr val="FF0000"/>
                </a:solidFill>
                <a:ea typeface="仿宋_GB2312" panose="02010609030101010101" charset="-122"/>
                <a:sym typeface="+mn-lt"/>
              </a:rPr>
              <a:t>申报单位、合作单位及项目负责人</a:t>
            </a:r>
            <a:r>
              <a:rPr lang="zh-CN" sz="2000">
                <a:ea typeface="仿宋_GB2312" panose="02010609030101010101" charset="-122"/>
                <a:sym typeface="+mn-lt"/>
              </a:rPr>
              <a:t>未在</a:t>
            </a:r>
            <a:r>
              <a:rPr lang="zh-CN" sz="2000">
                <a:solidFill>
                  <a:srgbClr val="FF0000"/>
                </a:solidFill>
                <a:ea typeface="仿宋_GB2312" panose="02010609030101010101" charset="-122"/>
                <a:sym typeface="+mn-lt"/>
              </a:rPr>
              <a:t>科技违法违规、科研失信等信用惩戒期</a:t>
            </a:r>
            <a:r>
              <a:rPr lang="zh-CN" sz="2000">
                <a:ea typeface="仿宋_GB2312" panose="02010609030101010101" charset="-122"/>
                <a:sym typeface="+mn-lt"/>
              </a:rPr>
              <a:t>内。</a:t>
            </a:r>
            <a:endParaRPr lang="zh-CN" sz="2000">
              <a:ea typeface="仿宋_GB2312" panose="02010609030101010101" charset="-122"/>
              <a:sym typeface="+mn-lt"/>
            </a:endParaRPr>
          </a:p>
          <a:p>
            <a:pPr marL="285750" indent="-285750" algn="l">
              <a:lnSpc>
                <a:spcPct val="150000"/>
              </a:lnSpc>
              <a:buClrTx/>
              <a:buSzTx/>
              <a:buFont typeface="Arial" panose="020B0604020202020204" pitchFamily="34" charset="0"/>
              <a:buChar char="•"/>
            </a:pPr>
            <a:r>
              <a:rPr lang="zh-CN" sz="2000">
                <a:ea typeface="仿宋_GB2312" panose="02010609030101010101" charset="-122"/>
                <a:sym typeface="+mn-lt"/>
              </a:rPr>
              <a:t>项目不存在</a:t>
            </a:r>
            <a:r>
              <a:rPr lang="zh-CN" sz="2000">
                <a:solidFill>
                  <a:srgbClr val="FF0000"/>
                </a:solidFill>
                <a:ea typeface="仿宋_GB2312" panose="02010609030101010101" charset="-122"/>
                <a:sym typeface="+mn-lt"/>
              </a:rPr>
              <a:t>多头申报、重复申报</a:t>
            </a:r>
            <a:r>
              <a:rPr lang="zh-CN" sz="2000">
                <a:ea typeface="仿宋_GB2312" panose="02010609030101010101" charset="-122"/>
                <a:sym typeface="+mn-lt"/>
              </a:rPr>
              <a:t>。符合财政和科技等部门的查重规定。</a:t>
            </a:r>
            <a:endParaRPr lang="zh-CN" sz="2000">
              <a:ea typeface="仿宋_GB2312" panose="02010609030101010101" charset="-122"/>
              <a:sym typeface="+mn-lt"/>
            </a:endParaRPr>
          </a:p>
          <a:p>
            <a:pPr marL="285750" indent="-285750" algn="l">
              <a:lnSpc>
                <a:spcPct val="150000"/>
              </a:lnSpc>
              <a:buClrTx/>
              <a:buSzTx/>
              <a:buFont typeface="Arial" panose="020B0604020202020204" pitchFamily="34" charset="0"/>
              <a:buChar char="•"/>
            </a:pPr>
            <a:r>
              <a:rPr lang="zh-CN" sz="2000">
                <a:ea typeface="仿宋_GB2312" panose="02010609030101010101" charset="-122"/>
                <a:sym typeface="+mn-lt"/>
              </a:rPr>
              <a:t>项目涉及科技伦理、科技安全（如临床研究、生物安全、信息安全等）和科技保密相关问题的，申报单位须严格执行国家有关法律法规和伦理原则，完成相关审查工作；</a:t>
            </a:r>
            <a:r>
              <a:rPr lang="zh-CN" sz="2000">
                <a:solidFill>
                  <a:srgbClr val="FF0000"/>
                </a:solidFill>
                <a:ea typeface="仿宋_GB2312" panose="02010609030101010101" charset="-122"/>
                <a:sym typeface="+mn-lt"/>
              </a:rPr>
              <a:t>项目负责人在项目任务书签订环节，须提供符合国家有关法律法规和伦理准则要求的审查批准文件</a:t>
            </a:r>
            <a:r>
              <a:rPr lang="zh-CN" sz="2000">
                <a:ea typeface="仿宋_GB2312" panose="02010609030101010101" charset="-122"/>
                <a:sym typeface="+mn-lt"/>
              </a:rPr>
              <a:t>，项目承担单位负责审核批准文件的真实性和有效性</a:t>
            </a:r>
            <a:endParaRPr lang="zh-CN" sz="2000">
              <a:ea typeface="仿宋_GB2312" panose="02010609030101010101" charset="-122"/>
              <a:sym typeface="+mn-lt"/>
            </a:endParaRPr>
          </a:p>
          <a:p>
            <a:pPr marL="285750" indent="-285750" algn="l">
              <a:lnSpc>
                <a:spcPct val="150000"/>
              </a:lnSpc>
              <a:buClrTx/>
              <a:buSzTx/>
              <a:buFont typeface="Arial" panose="020B0604020202020204" pitchFamily="34" charset="0"/>
              <a:buChar char="•"/>
            </a:pPr>
            <a:endParaRPr lang="zh-CN" sz="2000">
              <a:ea typeface="仿宋_GB2312" panose="02010609030101010101" charset="-122"/>
              <a:sym typeface="+mn-lt"/>
            </a:endParaRPr>
          </a:p>
        </p:txBody>
      </p:sp>
      <p:sp>
        <p:nvSpPr>
          <p:cNvPr id="4" name="文本框 3"/>
          <p:cNvSpPr txBox="1"/>
          <p:nvPr/>
        </p:nvSpPr>
        <p:spPr>
          <a:xfrm>
            <a:off x="28638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a:latin typeface="微软雅黑" panose="020B0503020204020204" pitchFamily="34" charset="-122"/>
                <a:ea typeface="微软雅黑" panose="020B0503020204020204" pitchFamily="34" charset="-122"/>
                <a:sym typeface="+mn-ea"/>
              </a:rPr>
              <a:t>申报注意事项</a:t>
            </a:r>
            <a:endParaRPr lang="zh-CN" altLang="en-US" sz="3000" b="1">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87325" y="6296025"/>
            <a:ext cx="12119610" cy="337185"/>
          </a:xfrm>
          <a:prstGeom prst="rect">
            <a:avLst/>
          </a:prstGeom>
          <a:noFill/>
        </p:spPr>
        <p:txBody>
          <a:bodyPr wrap="square" rtlCol="0">
            <a:spAutoFit/>
          </a:bodyPr>
          <a:lstStyle/>
          <a:p>
            <a:r>
              <a:rPr lang="en-US" altLang="zh-CN" sz="1600">
                <a:solidFill>
                  <a:srgbClr val="FF0000"/>
                </a:solidFill>
              </a:rPr>
              <a:t>*</a:t>
            </a:r>
            <a:r>
              <a:rPr lang="zh-CN" altLang="en-US" sz="1600">
                <a:solidFill>
                  <a:srgbClr val="FF0000"/>
                </a:solidFill>
              </a:rPr>
              <a:t>不适用于重点领域研发专题产学研合作项目认定立项方向、广州市产业链创新联合体协同技术攻关专题产业链实施方案征集</a:t>
            </a:r>
            <a:endParaRPr lang="zh-CN" altLang="en-US" sz="16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8665" y="1388745"/>
            <a:ext cx="10777220" cy="48698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4342938" y="1160715"/>
            <a:ext cx="3191741" cy="460375"/>
          </a:xfrm>
          <a:prstGeom prst="rect">
            <a:avLst/>
          </a:prstGeom>
          <a:solidFill>
            <a:srgbClr val="0070C0"/>
          </a:solidFill>
        </p:spPr>
        <p:txBody>
          <a:bodyPr wrap="square">
            <a:spAutoFit/>
          </a:bodyPr>
          <a:lstStyle/>
          <a:p>
            <a:pPr algn="ctr"/>
            <a:r>
              <a:rPr lang="zh-CN" sz="2400" b="1" dirty="0">
                <a:solidFill>
                  <a:schemeClr val="bg1"/>
                </a:solidFill>
                <a:latin typeface="+mn-lt"/>
                <a:ea typeface="+mn-ea"/>
                <a:cs typeface="+mn-ea"/>
                <a:sym typeface="+mn-lt"/>
              </a:rPr>
              <a:t>申报限制</a:t>
            </a:r>
            <a:endParaRPr lang="zh-CN" sz="2400" b="1" dirty="0">
              <a:solidFill>
                <a:schemeClr val="bg1"/>
              </a:solidFill>
              <a:latin typeface="+mn-lt"/>
              <a:ea typeface="+mn-ea"/>
              <a:cs typeface="+mn-ea"/>
              <a:sym typeface="+mn-lt"/>
            </a:endParaRPr>
          </a:p>
        </p:txBody>
      </p:sp>
      <p:sp>
        <p:nvSpPr>
          <p:cNvPr id="13" name="文本框 12"/>
          <p:cNvSpPr txBox="1"/>
          <p:nvPr/>
        </p:nvSpPr>
        <p:spPr>
          <a:xfrm>
            <a:off x="748665" y="1564005"/>
            <a:ext cx="10685146" cy="3477875"/>
          </a:xfrm>
          <a:prstGeom prst="rect">
            <a:avLst/>
          </a:prstGeom>
          <a:noFill/>
        </p:spPr>
        <p:txBody>
          <a:bodyPr wrap="square">
            <a:spAutoFit/>
          </a:bodyPr>
          <a:lstStyle/>
          <a:p>
            <a:pPr marL="285750" indent="-285750" algn="l">
              <a:lnSpc>
                <a:spcPct val="100000"/>
              </a:lnSpc>
              <a:buClrTx/>
              <a:buSzTx/>
              <a:buFont typeface="Arial" panose="020B0604020202020204" pitchFamily="34" charset="0"/>
              <a:buChar char="•"/>
            </a:pPr>
            <a:r>
              <a:rPr lang="zh-CN" sz="2000" dirty="0">
                <a:ea typeface="仿宋_GB2312" panose="02010609030101010101" charset="-122"/>
                <a:sym typeface="+mn-ea"/>
              </a:rPr>
              <a:t>作为</a:t>
            </a:r>
            <a:r>
              <a:rPr lang="zh-CN" sz="2000" dirty="0">
                <a:solidFill>
                  <a:srgbClr val="FF0000"/>
                </a:solidFill>
                <a:ea typeface="仿宋_GB2312" panose="02010609030101010101" charset="-122"/>
                <a:sym typeface="+mn-ea"/>
              </a:rPr>
              <a:t>申报单位</a:t>
            </a:r>
            <a:r>
              <a:rPr lang="zh-CN" sz="2000" dirty="0">
                <a:ea typeface="仿宋_GB2312" panose="02010609030101010101" charset="-122"/>
                <a:sym typeface="+mn-ea"/>
              </a:rPr>
              <a:t>存在202</a:t>
            </a:r>
            <a:r>
              <a:rPr lang="en-US" altLang="zh-CN" sz="2000" dirty="0">
                <a:ea typeface="仿宋_GB2312" panose="02010609030101010101" charset="-122"/>
                <a:sym typeface="+mn-ea"/>
              </a:rPr>
              <a:t>4</a:t>
            </a:r>
            <a:r>
              <a:rPr lang="zh-CN" sz="2000" dirty="0">
                <a:ea typeface="仿宋_GB2312" panose="02010609030101010101" charset="-122"/>
                <a:sym typeface="+mn-ea"/>
              </a:rPr>
              <a:t>年1月15日已到期，且未按要求提交验收材料的市科技计划项目的，不得新申报竞争性前资助项目。其中，申报单位为高校的，限制到二级院系。</a:t>
            </a:r>
            <a:endParaRPr lang="zh-CN" sz="2000" dirty="0">
              <a:ea typeface="仿宋_GB2312" panose="02010609030101010101" charset="-122"/>
              <a:sym typeface="+mn-ea"/>
            </a:endParaRPr>
          </a:p>
          <a:p>
            <a:pPr marL="285750" indent="-285750" algn="l">
              <a:lnSpc>
                <a:spcPct val="100000"/>
              </a:lnSpc>
              <a:buClrTx/>
              <a:buSzTx/>
              <a:buFont typeface="Arial" panose="020B0604020202020204" pitchFamily="34" charset="0"/>
              <a:buChar char="•"/>
            </a:pPr>
            <a:endParaRPr lang="zh-CN" sz="2000" dirty="0">
              <a:ea typeface="仿宋_GB2312" panose="02010609030101010101" charset="-122"/>
              <a:sym typeface="+mn-ea"/>
            </a:endParaRPr>
          </a:p>
          <a:p>
            <a:pPr marL="285750" indent="-285750" algn="l">
              <a:lnSpc>
                <a:spcPct val="100000"/>
              </a:lnSpc>
              <a:buClrTx/>
              <a:buSzTx/>
              <a:buFont typeface="Arial" panose="020B0604020202020204" pitchFamily="34" charset="0"/>
              <a:buChar char="•"/>
            </a:pPr>
            <a:r>
              <a:rPr lang="zh-CN" sz="2000" dirty="0">
                <a:ea typeface="仿宋_GB2312" panose="02010609030101010101" charset="-122"/>
                <a:sym typeface="+mn-ea"/>
              </a:rPr>
              <a:t>作为</a:t>
            </a:r>
            <a:r>
              <a:rPr lang="zh-CN" sz="2000" dirty="0">
                <a:solidFill>
                  <a:srgbClr val="FF0000"/>
                </a:solidFill>
                <a:ea typeface="仿宋_GB2312" panose="02010609030101010101" charset="-122"/>
                <a:sym typeface="+mn-ea"/>
              </a:rPr>
              <a:t>项目负责人</a:t>
            </a:r>
            <a:r>
              <a:rPr lang="zh-CN" sz="2000" dirty="0">
                <a:ea typeface="仿宋_GB2312" panose="02010609030101010101" charset="-122"/>
                <a:sym typeface="+mn-ea"/>
              </a:rPr>
              <a:t>2023年度及以后（基于“广州科技大脑”申报的项目）同一科技计划类别内，在研和新申报项目累计不得超过 1 项；作为项目负责人已有2022年度及以前（基于“广州市科技业务管理阳光政务平台”申报的竞争性项目）在研项目的，暂不受理新项目申报。</a:t>
            </a:r>
            <a:r>
              <a:rPr lang="zh-CN" altLang="zh-CN" sz="2000" dirty="0">
                <a:solidFill>
                  <a:srgbClr val="FF0000"/>
                </a:solidFill>
                <a:ea typeface="仿宋_GB2312" panose="02010609030101010101" charset="-122"/>
                <a:sym typeface="+mn-ea"/>
              </a:rPr>
              <a:t>市校（院）企联合资助项目不受以上限制。</a:t>
            </a:r>
            <a:endParaRPr lang="zh-CN" sz="2000" dirty="0">
              <a:ea typeface="仿宋_GB2312" panose="02010609030101010101" charset="-122"/>
              <a:sym typeface="+mn-ea"/>
            </a:endParaRPr>
          </a:p>
          <a:p>
            <a:pPr marL="742950" lvl="1" indent="-285750">
              <a:buFont typeface="Arial" panose="020B0604020202020204" pitchFamily="34" charset="0"/>
              <a:buChar char="•"/>
            </a:pPr>
            <a:r>
              <a:rPr lang="zh-CN" sz="2000" dirty="0">
                <a:ea typeface="仿宋_GB2312" panose="02010609030101010101" charset="-122"/>
                <a:sym typeface="+mn-ea"/>
              </a:rPr>
              <a:t>“在研”项目是指，在申报新市科技计划项目前，存在未完成项目验收流程或终止流程的竞争性项目。2023年度的竞争性项目待完成任务书签订的项目视同“在研”。</a:t>
            </a:r>
            <a:endParaRPr lang="zh-CN" sz="2000" dirty="0">
              <a:solidFill>
                <a:srgbClr val="FF0000"/>
              </a:solidFill>
              <a:ea typeface="仿宋_GB2312" panose="02010609030101010101" charset="-122"/>
              <a:sym typeface="+mn-ea"/>
            </a:endParaRPr>
          </a:p>
          <a:p>
            <a:pPr marL="285750" indent="-285750" algn="l">
              <a:lnSpc>
                <a:spcPct val="100000"/>
              </a:lnSpc>
              <a:buClrTx/>
              <a:buSzTx/>
              <a:buFont typeface="Arial" panose="020B0604020202020204" pitchFamily="34" charset="0"/>
              <a:buChar char="•"/>
            </a:pPr>
            <a:endParaRPr lang="zh-CN" sz="2000" dirty="0">
              <a:highlight>
                <a:srgbClr val="FFFF00"/>
              </a:highlight>
              <a:ea typeface="仿宋_GB2312" panose="02010609030101010101" charset="-122"/>
              <a:sym typeface="+mn-ea"/>
            </a:endParaRPr>
          </a:p>
          <a:p>
            <a:pPr marL="285750" indent="-285750" algn="l">
              <a:lnSpc>
                <a:spcPct val="100000"/>
              </a:lnSpc>
              <a:buClrTx/>
              <a:buSzTx/>
              <a:buFont typeface="Arial" panose="020B0604020202020204" pitchFamily="34" charset="0"/>
              <a:buChar char="•"/>
            </a:pPr>
            <a:endParaRPr lang="zh-CN" sz="2000" b="1" dirty="0">
              <a:highlight>
                <a:srgbClr val="FFFF00"/>
              </a:highlight>
              <a:ea typeface="仿宋_GB2312" panose="02010609030101010101" charset="-122"/>
              <a:sym typeface="+mn-ea"/>
            </a:endParaRPr>
          </a:p>
        </p:txBody>
      </p:sp>
      <p:sp>
        <p:nvSpPr>
          <p:cNvPr id="4" name="文本框 3"/>
          <p:cNvSpPr txBox="1"/>
          <p:nvPr/>
        </p:nvSpPr>
        <p:spPr>
          <a:xfrm>
            <a:off x="286385" y="220345"/>
            <a:ext cx="9772650" cy="783590"/>
          </a:xfrm>
          <a:prstGeom prst="rect">
            <a:avLst/>
          </a:prstGeom>
          <a:noFill/>
          <a:ln>
            <a:noFill/>
          </a:ln>
        </p:spPr>
        <p:txBody>
          <a:bodyPr wrap="square">
            <a:spAutoFit/>
          </a:bodyPr>
          <a:lstStyle/>
          <a:p>
            <a:pPr marR="0" defTabSz="914400" fontAlgn="auto">
              <a:lnSpc>
                <a:spcPct val="150000"/>
              </a:lnSpc>
              <a:buClrTx/>
              <a:buSzTx/>
              <a:buFontTx/>
              <a:defRPr/>
            </a:pPr>
            <a:r>
              <a:rPr lang="zh-CN" altLang="en-US" sz="3000" b="1">
                <a:latin typeface="微软雅黑" panose="020B0503020204020204" pitchFamily="34" charset="-122"/>
                <a:ea typeface="微软雅黑" panose="020B0503020204020204" pitchFamily="34" charset="-122"/>
                <a:sym typeface="+mn-ea"/>
              </a:rPr>
              <a:t>申报注意事项</a:t>
            </a:r>
            <a:endParaRPr lang="zh-CN" altLang="en-US" sz="3000" b="1">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87325" y="6296025"/>
            <a:ext cx="12119610" cy="337185"/>
          </a:xfrm>
          <a:prstGeom prst="rect">
            <a:avLst/>
          </a:prstGeom>
          <a:noFill/>
        </p:spPr>
        <p:txBody>
          <a:bodyPr wrap="square" rtlCol="0">
            <a:spAutoFit/>
          </a:bodyPr>
          <a:lstStyle/>
          <a:p>
            <a:r>
              <a:rPr lang="en-US" altLang="zh-CN" sz="1600">
                <a:solidFill>
                  <a:srgbClr val="FF0000"/>
                </a:solidFill>
              </a:rPr>
              <a:t>*</a:t>
            </a:r>
            <a:r>
              <a:rPr lang="zh-CN" altLang="en-US" sz="1600">
                <a:solidFill>
                  <a:srgbClr val="FF0000"/>
                </a:solidFill>
              </a:rPr>
              <a:t>不适用于重点领域研发专题产学研合作项目认定立项方向、广州市产业链创新联合体协同技术攻关专题产业链实施方案征集</a:t>
            </a:r>
            <a:endParaRPr lang="zh-CN" altLang="en-US" sz="1600">
              <a:solidFill>
                <a:srgbClr val="FF0000"/>
              </a:solidFill>
            </a:endParaRPr>
          </a:p>
        </p:txBody>
      </p:sp>
      <p:sp>
        <p:nvSpPr>
          <p:cNvPr id="5" name="矩形 4"/>
          <p:cNvSpPr/>
          <p:nvPr/>
        </p:nvSpPr>
        <p:spPr>
          <a:xfrm>
            <a:off x="1699591" y="5493950"/>
            <a:ext cx="1530626" cy="452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err="1">
                <a:solidFill>
                  <a:schemeClr val="tx1"/>
                </a:solidFill>
                <a:ea typeface="仿宋_GB2312" panose="02010609030101010101" charset="-122"/>
                <a:sym typeface="+mn-lt"/>
              </a:rPr>
              <a:t>基础研究计划</a:t>
            </a:r>
            <a:endParaRPr lang="zh-CN" altLang="en-US" sz="1600" dirty="0">
              <a:solidFill>
                <a:schemeClr val="tx1"/>
              </a:solidFill>
            </a:endParaRPr>
          </a:p>
        </p:txBody>
      </p:sp>
      <p:sp>
        <p:nvSpPr>
          <p:cNvPr id="7" name="矩形 6"/>
          <p:cNvSpPr/>
          <p:nvPr/>
        </p:nvSpPr>
        <p:spPr>
          <a:xfrm>
            <a:off x="3382617" y="5491435"/>
            <a:ext cx="1530626" cy="452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ea typeface="仿宋_GB2312" panose="02010609030101010101" charset="-122"/>
                <a:sym typeface="+mn-lt"/>
              </a:rPr>
              <a:t>重点研发计划</a:t>
            </a:r>
            <a:endParaRPr lang="zh-CN" altLang="en-US" sz="1600" dirty="0">
              <a:solidFill>
                <a:schemeClr val="tx1"/>
              </a:solidFill>
              <a:ea typeface="仿宋_GB2312" panose="02010609030101010101" charset="-122"/>
              <a:sym typeface="+mn-lt"/>
            </a:endParaRPr>
          </a:p>
        </p:txBody>
      </p:sp>
      <p:sp>
        <p:nvSpPr>
          <p:cNvPr id="8" name="矩形 7"/>
          <p:cNvSpPr/>
          <p:nvPr/>
        </p:nvSpPr>
        <p:spPr>
          <a:xfrm>
            <a:off x="5065643" y="5491435"/>
            <a:ext cx="1530626" cy="452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ea typeface="仿宋_GB2312" panose="02010609030101010101" charset="-122"/>
                <a:sym typeface="+mn-lt"/>
              </a:rPr>
              <a:t>企业创新计划</a:t>
            </a:r>
            <a:endParaRPr lang="zh-CN" altLang="en-US" sz="1600" dirty="0">
              <a:solidFill>
                <a:schemeClr val="tx1"/>
              </a:solidFill>
              <a:ea typeface="仿宋_GB2312" panose="02010609030101010101" charset="-122"/>
              <a:sym typeface="+mn-lt"/>
            </a:endParaRPr>
          </a:p>
        </p:txBody>
      </p:sp>
      <p:sp>
        <p:nvSpPr>
          <p:cNvPr id="9" name="矩形 8"/>
          <p:cNvSpPr/>
          <p:nvPr/>
        </p:nvSpPr>
        <p:spPr>
          <a:xfrm>
            <a:off x="6748669" y="5468518"/>
            <a:ext cx="1530626" cy="452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ea typeface="仿宋_GB2312" panose="02010609030101010101" charset="-122"/>
                <a:sym typeface="+mn-lt"/>
              </a:rPr>
              <a:t>人才支撑计划</a:t>
            </a:r>
            <a:endParaRPr lang="zh-CN" altLang="en-US" sz="1600" dirty="0">
              <a:solidFill>
                <a:schemeClr val="tx1"/>
              </a:solidFill>
              <a:ea typeface="仿宋_GB2312" panose="02010609030101010101" charset="-122"/>
              <a:sym typeface="+mn-lt"/>
            </a:endParaRPr>
          </a:p>
        </p:txBody>
      </p:sp>
      <p:sp>
        <p:nvSpPr>
          <p:cNvPr id="10" name="矩形 9"/>
          <p:cNvSpPr/>
          <p:nvPr/>
        </p:nvSpPr>
        <p:spPr>
          <a:xfrm>
            <a:off x="8431696" y="5468518"/>
            <a:ext cx="1530626" cy="452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ea typeface="仿宋_GB2312" panose="02010609030101010101" charset="-122"/>
                <a:sym typeface="+mn-lt"/>
              </a:rPr>
              <a:t>创新环境计划</a:t>
            </a:r>
            <a:endParaRPr lang="zh-CN" altLang="en-US" sz="1600" dirty="0">
              <a:solidFill>
                <a:schemeClr val="tx1"/>
              </a:solidFill>
              <a:ea typeface="仿宋_GB2312" panose="02010609030101010101" charset="-122"/>
              <a:sym typeface="+mn-lt"/>
            </a:endParaRPr>
          </a:p>
        </p:txBody>
      </p:sp>
      <p:sp>
        <p:nvSpPr>
          <p:cNvPr id="15" name="右大括号 14"/>
          <p:cNvSpPr/>
          <p:nvPr/>
        </p:nvSpPr>
        <p:spPr>
          <a:xfrm rot="16200000">
            <a:off x="5639321" y="1221420"/>
            <a:ext cx="330264" cy="797118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6" name="矩形 15"/>
          <p:cNvSpPr/>
          <p:nvPr/>
        </p:nvSpPr>
        <p:spPr>
          <a:xfrm>
            <a:off x="5039139" y="4507408"/>
            <a:ext cx="1530626" cy="452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ea typeface="仿宋_GB2312" panose="02010609030101010101" charset="-122"/>
                <a:sym typeface="+mn-lt"/>
              </a:rPr>
              <a:t>五大计划</a:t>
            </a:r>
            <a:endParaRPr lang="zh-CN" altLang="en-US" sz="1600" dirty="0">
              <a:solidFill>
                <a:schemeClr val="tx1"/>
              </a:solidFill>
              <a:ea typeface="仿宋_GB2312" panose="02010609030101010101" charset="-122"/>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TABLE_ENDDRAG_ORIGIN_RECT" val="902*725"/>
  <p:tag name="TABLE_ENDDRAG_RECT" val="9*90*902*725"/>
</p:tagLst>
</file>

<file path=ppt/tags/tag5.xml><?xml version="1.0" encoding="utf-8"?>
<p:tagLst xmlns:p="http://schemas.openxmlformats.org/presentationml/2006/main">
  <p:tag name="TABLE_ENDDRAG_ORIGIN_RECT" val="919*374"/>
  <p:tag name="TABLE_ENDDRAG_RECT" val="14*96*919*374"/>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9d485de2-5a0a-4c66-aab4-1594c5c3a04b"/>
  <p:tag name="COMMONDATA" val="eyJoZGlkIjoiNTNjZTUwODRkODg0YjU3ODIzNTgwZDQ4Y2QwZTYzOTAifQ=="/>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4263</Words>
  <Application>WPS 演示</Application>
  <PresentationFormat>宽屏</PresentationFormat>
  <Paragraphs>297</Paragraphs>
  <Slides>18</Slides>
  <Notes>11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vt:lpstr>
      <vt:lpstr>宋体</vt:lpstr>
      <vt:lpstr>Wingdings</vt:lpstr>
      <vt:lpstr>黑体</vt:lpstr>
      <vt:lpstr>微软雅黑</vt:lpstr>
      <vt:lpstr>Impact</vt:lpstr>
      <vt:lpstr>等线</vt:lpstr>
      <vt:lpstr>仿宋_GB2312</vt:lpstr>
      <vt:lpstr>Arial Unicode MS</vt:lpstr>
      <vt:lpstr>华文细黑</vt:lpstr>
      <vt:lpstr>Times New Roman</vt:lpstr>
      <vt:lpstr>Wingdings</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yy</cp:lastModifiedBy>
  <cp:revision>264</cp:revision>
  <dcterms:created xsi:type="dcterms:W3CDTF">2021-10-25T08:09:00Z</dcterms:created>
  <dcterms:modified xsi:type="dcterms:W3CDTF">2024-04-28T03:42:30Z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2052-11.8.2.12085</vt:lpwstr>
  </property>
  <property fmtid="{D5CDD505-2E9C-101B-9397-08002B2CF9AE}" pid="3" name="ICV">
    <vt:lpwstr>3A421D6E08D94DD2B5C4625E1B866EB0_12</vt:lpwstr>
  </property>
</Properties>
</file>